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2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59" r:id="rId12"/>
    <p:sldId id="269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DF195-DBEB-5747-9CE1-10E69C52413F}" v="350" dt="2024-12-03T03:56:33.124"/>
    <p1510:client id="{49D839C1-7B7D-4FCD-83AA-2F2DF14CEBCE}" v="24" dt="2024-12-03T02:59:11.407"/>
    <p1510:client id="{AEBC434C-905E-D64C-9F5B-66A5F00924E9}" v="61" dt="2024-12-03T05:23:07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 snapToGrid="0">
      <p:cViewPr varScale="1">
        <p:scale>
          <a:sx n="120" d="100"/>
          <a:sy n="12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5F844A-75AE-4F5F-A0BB-9DC6149DA166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147052-0C95-433D-B9AE-0EEA6039D0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Analyze user behavior and engagement.</a:t>
          </a:r>
        </a:p>
      </dgm:t>
    </dgm:pt>
    <dgm:pt modelId="{99AF5FA2-11E9-49AC-B240-C1D25CF16331}" type="parTrans" cxnId="{597ED00D-1B8A-4D9D-AB19-FF134B68B971}">
      <dgm:prSet/>
      <dgm:spPr/>
      <dgm:t>
        <a:bodyPr/>
        <a:lstStyle/>
        <a:p>
          <a:endParaRPr lang="en-US"/>
        </a:p>
      </dgm:t>
    </dgm:pt>
    <dgm:pt modelId="{1993CB14-94C0-4006-8DD6-71587033FF86}" type="sibTrans" cxnId="{597ED00D-1B8A-4D9D-AB19-FF134B68B971}">
      <dgm:prSet/>
      <dgm:spPr/>
      <dgm:t>
        <a:bodyPr/>
        <a:lstStyle/>
        <a:p>
          <a:endParaRPr lang="en-US"/>
        </a:p>
      </dgm:t>
    </dgm:pt>
    <dgm:pt modelId="{826CB5DA-A804-49D3-9F8E-9BF998E64C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Group users into distinct archetypes.</a:t>
          </a:r>
        </a:p>
      </dgm:t>
    </dgm:pt>
    <dgm:pt modelId="{018D7F89-0E87-4506-B7BE-DF26D3F3F4B6}" type="parTrans" cxnId="{C89F943C-D473-4856-9202-C1F6F7C9C2A0}">
      <dgm:prSet/>
      <dgm:spPr/>
      <dgm:t>
        <a:bodyPr/>
        <a:lstStyle/>
        <a:p>
          <a:endParaRPr lang="en-US"/>
        </a:p>
      </dgm:t>
    </dgm:pt>
    <dgm:pt modelId="{24FDEAD8-8566-40C1-9A86-38F5D5850BE6}" type="sibTrans" cxnId="{C89F943C-D473-4856-9202-C1F6F7C9C2A0}">
      <dgm:prSet/>
      <dgm:spPr/>
      <dgm:t>
        <a:bodyPr/>
        <a:lstStyle/>
        <a:p>
          <a:endParaRPr lang="en-US"/>
        </a:p>
      </dgm:t>
    </dgm:pt>
    <dgm:pt modelId="{E4301DEF-5065-41A8-B641-3123FA9D8B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SQL to extract activity metrics.</a:t>
          </a:r>
        </a:p>
      </dgm:t>
    </dgm:pt>
    <dgm:pt modelId="{4EF7C5BC-2F29-455F-A8FE-51C4567CDC95}" type="parTrans" cxnId="{1F6A1105-4D88-4A9E-B65A-D839E029CA5B}">
      <dgm:prSet/>
      <dgm:spPr/>
      <dgm:t>
        <a:bodyPr/>
        <a:lstStyle/>
        <a:p>
          <a:endParaRPr lang="en-US"/>
        </a:p>
      </dgm:t>
    </dgm:pt>
    <dgm:pt modelId="{20FBA7C4-CDF3-47E7-8199-C524AD48EC6B}" type="sibTrans" cxnId="{1F6A1105-4D88-4A9E-B65A-D839E029CA5B}">
      <dgm:prSet/>
      <dgm:spPr/>
      <dgm:t>
        <a:bodyPr/>
        <a:lstStyle/>
        <a:p>
          <a:endParaRPr lang="en-US"/>
        </a:p>
      </dgm:t>
    </dgm:pt>
    <dgm:pt modelId="{054AB1AF-1D84-420C-BD74-83A8E3B995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 clustering to find patterns.</a:t>
          </a:r>
        </a:p>
      </dgm:t>
    </dgm:pt>
    <dgm:pt modelId="{0F294A6D-D5D7-469C-862C-FB393E83AD4C}" type="parTrans" cxnId="{A079D380-8A66-4EA8-B6DC-2970214A8FD8}">
      <dgm:prSet/>
      <dgm:spPr/>
      <dgm:t>
        <a:bodyPr/>
        <a:lstStyle/>
        <a:p>
          <a:endParaRPr lang="en-US"/>
        </a:p>
      </dgm:t>
    </dgm:pt>
    <dgm:pt modelId="{7AF9B278-5A5C-48F4-8A39-6CD9D0823F5A}" type="sibTrans" cxnId="{A079D380-8A66-4EA8-B6DC-2970214A8FD8}">
      <dgm:prSet/>
      <dgm:spPr/>
      <dgm:t>
        <a:bodyPr/>
        <a:lstStyle/>
        <a:p>
          <a:endParaRPr lang="en-US"/>
        </a:p>
      </dgm:t>
    </dgm:pt>
    <dgm:pt modelId="{56D9B5B3-6AB5-4D94-8D35-50486450E1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actionable user profiles.</a:t>
          </a:r>
        </a:p>
      </dgm:t>
    </dgm:pt>
    <dgm:pt modelId="{219E1FF7-12B3-458A-B68E-AC911559F675}" type="parTrans" cxnId="{8DBE4C92-DA64-40F7-90B2-2993A2D09E67}">
      <dgm:prSet/>
      <dgm:spPr/>
      <dgm:t>
        <a:bodyPr/>
        <a:lstStyle/>
        <a:p>
          <a:endParaRPr lang="en-US"/>
        </a:p>
      </dgm:t>
    </dgm:pt>
    <dgm:pt modelId="{4DA9947D-3B46-481D-87B2-3F666B9B19B9}" type="sibTrans" cxnId="{8DBE4C92-DA64-40F7-90B2-2993A2D09E67}">
      <dgm:prSet/>
      <dgm:spPr/>
      <dgm:t>
        <a:bodyPr/>
        <a:lstStyle/>
        <a:p>
          <a:endParaRPr lang="en-US"/>
        </a:p>
      </dgm:t>
    </dgm:pt>
    <dgm:pt modelId="{536BAF65-DC98-43BD-89C5-7FA9EF8F4D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Inform strategies to improve engagement.</a:t>
          </a:r>
        </a:p>
      </dgm:t>
    </dgm:pt>
    <dgm:pt modelId="{3981F5B6-777B-4365-9A87-CC01C04E7CAF}" type="parTrans" cxnId="{F80DDB56-0326-49A0-89F7-246477D4B384}">
      <dgm:prSet/>
      <dgm:spPr/>
      <dgm:t>
        <a:bodyPr/>
        <a:lstStyle/>
        <a:p>
          <a:endParaRPr lang="en-US"/>
        </a:p>
      </dgm:t>
    </dgm:pt>
    <dgm:pt modelId="{44118DAF-3CB2-4B6F-AD89-000427AEB66A}" type="sibTrans" cxnId="{F80DDB56-0326-49A0-89F7-246477D4B384}">
      <dgm:prSet/>
      <dgm:spPr/>
      <dgm:t>
        <a:bodyPr/>
        <a:lstStyle/>
        <a:p>
          <a:endParaRPr lang="en-US"/>
        </a:p>
      </dgm:t>
    </dgm:pt>
    <dgm:pt modelId="{C8F70BC7-8FA9-4930-AF8A-BAC822DF26A3}" type="pres">
      <dgm:prSet presAssocID="{055F844A-75AE-4F5F-A0BB-9DC6149DA166}" presName="root" presStyleCnt="0">
        <dgm:presLayoutVars>
          <dgm:dir/>
          <dgm:resizeHandles val="exact"/>
        </dgm:presLayoutVars>
      </dgm:prSet>
      <dgm:spPr/>
    </dgm:pt>
    <dgm:pt modelId="{8EC33EF6-8F38-4511-8302-6860F9AC2F9A}" type="pres">
      <dgm:prSet presAssocID="{88147052-0C95-433D-B9AE-0EEA6039D080}" presName="compNode" presStyleCnt="0"/>
      <dgm:spPr/>
    </dgm:pt>
    <dgm:pt modelId="{B33A0D6C-808F-420E-80AA-D3BF2CEDDA57}" type="pres">
      <dgm:prSet presAssocID="{88147052-0C95-433D-B9AE-0EEA6039D08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F8EC51-4A25-46BB-A899-C90451B5B686}" type="pres">
      <dgm:prSet presAssocID="{88147052-0C95-433D-B9AE-0EEA6039D080}" presName="spaceRect" presStyleCnt="0"/>
      <dgm:spPr/>
    </dgm:pt>
    <dgm:pt modelId="{D0BDBDBD-B301-4633-A456-98225E90C40D}" type="pres">
      <dgm:prSet presAssocID="{88147052-0C95-433D-B9AE-0EEA6039D080}" presName="textRect" presStyleLbl="revTx" presStyleIdx="0" presStyleCnt="6">
        <dgm:presLayoutVars>
          <dgm:chMax val="1"/>
          <dgm:chPref val="1"/>
        </dgm:presLayoutVars>
      </dgm:prSet>
      <dgm:spPr/>
    </dgm:pt>
    <dgm:pt modelId="{97530D06-4B76-40E4-BF4F-4FCE905F5276}" type="pres">
      <dgm:prSet presAssocID="{1993CB14-94C0-4006-8DD6-71587033FF86}" presName="sibTrans" presStyleCnt="0"/>
      <dgm:spPr/>
    </dgm:pt>
    <dgm:pt modelId="{7458C4BD-8D0F-4F1B-91DC-191914C8AE0B}" type="pres">
      <dgm:prSet presAssocID="{826CB5DA-A804-49D3-9F8E-9BF998E64CC4}" presName="compNode" presStyleCnt="0"/>
      <dgm:spPr/>
    </dgm:pt>
    <dgm:pt modelId="{44186F45-CECF-47F1-8729-ACBD9C731E11}" type="pres">
      <dgm:prSet presAssocID="{826CB5DA-A804-49D3-9F8E-9BF998E64C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14ACA8E2-D566-4E04-A392-8EEA4B60BFB3}" type="pres">
      <dgm:prSet presAssocID="{826CB5DA-A804-49D3-9F8E-9BF998E64CC4}" presName="spaceRect" presStyleCnt="0"/>
      <dgm:spPr/>
    </dgm:pt>
    <dgm:pt modelId="{24DE001E-F98C-44D6-A2DA-D10C0BDEF058}" type="pres">
      <dgm:prSet presAssocID="{826CB5DA-A804-49D3-9F8E-9BF998E64CC4}" presName="textRect" presStyleLbl="revTx" presStyleIdx="1" presStyleCnt="6">
        <dgm:presLayoutVars>
          <dgm:chMax val="1"/>
          <dgm:chPref val="1"/>
        </dgm:presLayoutVars>
      </dgm:prSet>
      <dgm:spPr/>
    </dgm:pt>
    <dgm:pt modelId="{40C67287-4715-4509-AC35-18B844B1A938}" type="pres">
      <dgm:prSet presAssocID="{24FDEAD8-8566-40C1-9A86-38F5D5850BE6}" presName="sibTrans" presStyleCnt="0"/>
      <dgm:spPr/>
    </dgm:pt>
    <dgm:pt modelId="{9EF0A4C0-E086-4116-B5F5-B5F59552F2C5}" type="pres">
      <dgm:prSet presAssocID="{E4301DEF-5065-41A8-B641-3123FA9D8BFB}" presName="compNode" presStyleCnt="0"/>
      <dgm:spPr/>
    </dgm:pt>
    <dgm:pt modelId="{6F21F71E-87C3-4218-9BD9-C42D758649B6}" type="pres">
      <dgm:prSet presAssocID="{E4301DEF-5065-41A8-B641-3123FA9D8BF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4AF1AD5-258E-481C-A01E-8185DAA27ED7}" type="pres">
      <dgm:prSet presAssocID="{E4301DEF-5065-41A8-B641-3123FA9D8BFB}" presName="spaceRect" presStyleCnt="0"/>
      <dgm:spPr/>
    </dgm:pt>
    <dgm:pt modelId="{4A1CF8F9-4879-469A-B760-3D22E29D0033}" type="pres">
      <dgm:prSet presAssocID="{E4301DEF-5065-41A8-B641-3123FA9D8BFB}" presName="textRect" presStyleLbl="revTx" presStyleIdx="2" presStyleCnt="6">
        <dgm:presLayoutVars>
          <dgm:chMax val="1"/>
          <dgm:chPref val="1"/>
        </dgm:presLayoutVars>
      </dgm:prSet>
      <dgm:spPr/>
    </dgm:pt>
    <dgm:pt modelId="{E3469EF5-1563-40F2-A5FD-936A4DB9E006}" type="pres">
      <dgm:prSet presAssocID="{20FBA7C4-CDF3-47E7-8199-C524AD48EC6B}" presName="sibTrans" presStyleCnt="0"/>
      <dgm:spPr/>
    </dgm:pt>
    <dgm:pt modelId="{31EC2982-EC00-42E6-9ECA-D4653351E0E5}" type="pres">
      <dgm:prSet presAssocID="{054AB1AF-1D84-420C-BD74-83A8E3B99540}" presName="compNode" presStyleCnt="0"/>
      <dgm:spPr/>
    </dgm:pt>
    <dgm:pt modelId="{A379122A-41D7-4999-B5D3-4554AB38214C}" type="pres">
      <dgm:prSet presAssocID="{054AB1AF-1D84-420C-BD74-83A8E3B9954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12206E50-57F2-4FEE-BFCD-E3E474A0C1F3}" type="pres">
      <dgm:prSet presAssocID="{054AB1AF-1D84-420C-BD74-83A8E3B99540}" presName="spaceRect" presStyleCnt="0"/>
      <dgm:spPr/>
    </dgm:pt>
    <dgm:pt modelId="{312867B0-C3D1-4E4A-AAD6-E4F5B7601C09}" type="pres">
      <dgm:prSet presAssocID="{054AB1AF-1D84-420C-BD74-83A8E3B99540}" presName="textRect" presStyleLbl="revTx" presStyleIdx="3" presStyleCnt="6">
        <dgm:presLayoutVars>
          <dgm:chMax val="1"/>
          <dgm:chPref val="1"/>
        </dgm:presLayoutVars>
      </dgm:prSet>
      <dgm:spPr/>
    </dgm:pt>
    <dgm:pt modelId="{2B0C11E3-5C6D-4D15-8745-44514DFA3E3C}" type="pres">
      <dgm:prSet presAssocID="{7AF9B278-5A5C-48F4-8A39-6CD9D0823F5A}" presName="sibTrans" presStyleCnt="0"/>
      <dgm:spPr/>
    </dgm:pt>
    <dgm:pt modelId="{7940BF4C-C0F7-4F36-8DBE-DDFFD8C24CE4}" type="pres">
      <dgm:prSet presAssocID="{56D9B5B3-6AB5-4D94-8D35-50486450E1E0}" presName="compNode" presStyleCnt="0"/>
      <dgm:spPr/>
    </dgm:pt>
    <dgm:pt modelId="{7918CFED-A2F5-40BD-BEE2-468B96B51CFB}" type="pres">
      <dgm:prSet presAssocID="{56D9B5B3-6AB5-4D94-8D35-50486450E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C145ACA-2872-4E0B-938B-C6EF713820DD}" type="pres">
      <dgm:prSet presAssocID="{56D9B5B3-6AB5-4D94-8D35-50486450E1E0}" presName="spaceRect" presStyleCnt="0"/>
      <dgm:spPr/>
    </dgm:pt>
    <dgm:pt modelId="{CB29835A-6BA0-4029-8E73-CC0D84CB3164}" type="pres">
      <dgm:prSet presAssocID="{56D9B5B3-6AB5-4D94-8D35-50486450E1E0}" presName="textRect" presStyleLbl="revTx" presStyleIdx="4" presStyleCnt="6">
        <dgm:presLayoutVars>
          <dgm:chMax val="1"/>
          <dgm:chPref val="1"/>
        </dgm:presLayoutVars>
      </dgm:prSet>
      <dgm:spPr/>
    </dgm:pt>
    <dgm:pt modelId="{AA0D6CBD-1403-4359-884F-E61CD674D9F6}" type="pres">
      <dgm:prSet presAssocID="{4DA9947D-3B46-481D-87B2-3F666B9B19B9}" presName="sibTrans" presStyleCnt="0"/>
      <dgm:spPr/>
    </dgm:pt>
    <dgm:pt modelId="{C150906F-7F8D-4E2E-BB7F-DBB563497E34}" type="pres">
      <dgm:prSet presAssocID="{536BAF65-DC98-43BD-89C5-7FA9EF8F4D18}" presName="compNode" presStyleCnt="0"/>
      <dgm:spPr/>
    </dgm:pt>
    <dgm:pt modelId="{8B7DAB48-E556-4FED-92F7-A5F0850FBAC2}" type="pres">
      <dgm:prSet presAssocID="{536BAF65-DC98-43BD-89C5-7FA9EF8F4D1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B9061AD-4028-4C0E-88BD-6EB38828C8BC}" type="pres">
      <dgm:prSet presAssocID="{536BAF65-DC98-43BD-89C5-7FA9EF8F4D18}" presName="spaceRect" presStyleCnt="0"/>
      <dgm:spPr/>
    </dgm:pt>
    <dgm:pt modelId="{21A13BDC-02ED-4D78-ABB9-537387E1CB95}" type="pres">
      <dgm:prSet presAssocID="{536BAF65-DC98-43BD-89C5-7FA9EF8F4D1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F6A1105-4D88-4A9E-B65A-D839E029CA5B}" srcId="{055F844A-75AE-4F5F-A0BB-9DC6149DA166}" destId="{E4301DEF-5065-41A8-B641-3123FA9D8BFB}" srcOrd="2" destOrd="0" parTransId="{4EF7C5BC-2F29-455F-A8FE-51C4567CDC95}" sibTransId="{20FBA7C4-CDF3-47E7-8199-C524AD48EC6B}"/>
    <dgm:cxn modelId="{5ED0400A-7C50-BE4A-857C-3D767987B105}" type="presOf" srcId="{054AB1AF-1D84-420C-BD74-83A8E3B99540}" destId="{312867B0-C3D1-4E4A-AAD6-E4F5B7601C09}" srcOrd="0" destOrd="0" presId="urn:microsoft.com/office/officeart/2018/2/layout/IconLabelList"/>
    <dgm:cxn modelId="{597ED00D-1B8A-4D9D-AB19-FF134B68B971}" srcId="{055F844A-75AE-4F5F-A0BB-9DC6149DA166}" destId="{88147052-0C95-433D-B9AE-0EEA6039D080}" srcOrd="0" destOrd="0" parTransId="{99AF5FA2-11E9-49AC-B240-C1D25CF16331}" sibTransId="{1993CB14-94C0-4006-8DD6-71587033FF86}"/>
    <dgm:cxn modelId="{C89F943C-D473-4856-9202-C1F6F7C9C2A0}" srcId="{055F844A-75AE-4F5F-A0BB-9DC6149DA166}" destId="{826CB5DA-A804-49D3-9F8E-9BF998E64CC4}" srcOrd="1" destOrd="0" parTransId="{018D7F89-0E87-4506-B7BE-DF26D3F3F4B6}" sibTransId="{24FDEAD8-8566-40C1-9A86-38F5D5850BE6}"/>
    <dgm:cxn modelId="{F80DDB56-0326-49A0-89F7-246477D4B384}" srcId="{055F844A-75AE-4F5F-A0BB-9DC6149DA166}" destId="{536BAF65-DC98-43BD-89C5-7FA9EF8F4D18}" srcOrd="5" destOrd="0" parTransId="{3981F5B6-777B-4365-9A87-CC01C04E7CAF}" sibTransId="{44118DAF-3CB2-4B6F-AD89-000427AEB66A}"/>
    <dgm:cxn modelId="{A079D380-8A66-4EA8-B6DC-2970214A8FD8}" srcId="{055F844A-75AE-4F5F-A0BB-9DC6149DA166}" destId="{054AB1AF-1D84-420C-BD74-83A8E3B99540}" srcOrd="3" destOrd="0" parTransId="{0F294A6D-D5D7-469C-862C-FB393E83AD4C}" sibTransId="{7AF9B278-5A5C-48F4-8A39-6CD9D0823F5A}"/>
    <dgm:cxn modelId="{8DBE4C92-DA64-40F7-90B2-2993A2D09E67}" srcId="{055F844A-75AE-4F5F-A0BB-9DC6149DA166}" destId="{56D9B5B3-6AB5-4D94-8D35-50486450E1E0}" srcOrd="4" destOrd="0" parTransId="{219E1FF7-12B3-458A-B68E-AC911559F675}" sibTransId="{4DA9947D-3B46-481D-87B2-3F666B9B19B9}"/>
    <dgm:cxn modelId="{A70ECFA0-2813-4044-8467-8440F5551052}" type="presOf" srcId="{826CB5DA-A804-49D3-9F8E-9BF998E64CC4}" destId="{24DE001E-F98C-44D6-A2DA-D10C0BDEF058}" srcOrd="0" destOrd="0" presId="urn:microsoft.com/office/officeart/2018/2/layout/IconLabelList"/>
    <dgm:cxn modelId="{3EBAB4B5-AC6B-F44A-8556-0D6D221A8572}" type="presOf" srcId="{055F844A-75AE-4F5F-A0BB-9DC6149DA166}" destId="{C8F70BC7-8FA9-4930-AF8A-BAC822DF26A3}" srcOrd="0" destOrd="0" presId="urn:microsoft.com/office/officeart/2018/2/layout/IconLabelList"/>
    <dgm:cxn modelId="{398F40D9-CCA0-1246-BCDF-8970D2BA8390}" type="presOf" srcId="{56D9B5B3-6AB5-4D94-8D35-50486450E1E0}" destId="{CB29835A-6BA0-4029-8E73-CC0D84CB3164}" srcOrd="0" destOrd="0" presId="urn:microsoft.com/office/officeart/2018/2/layout/IconLabelList"/>
    <dgm:cxn modelId="{BA5714DE-63DB-1E4B-B7B7-F0AE4C400362}" type="presOf" srcId="{E4301DEF-5065-41A8-B641-3123FA9D8BFB}" destId="{4A1CF8F9-4879-469A-B760-3D22E29D0033}" srcOrd="0" destOrd="0" presId="urn:microsoft.com/office/officeart/2018/2/layout/IconLabelList"/>
    <dgm:cxn modelId="{96FE7BE0-CE13-874F-94CD-D032E26DC82C}" type="presOf" srcId="{88147052-0C95-433D-B9AE-0EEA6039D080}" destId="{D0BDBDBD-B301-4633-A456-98225E90C40D}" srcOrd="0" destOrd="0" presId="urn:microsoft.com/office/officeart/2018/2/layout/IconLabelList"/>
    <dgm:cxn modelId="{C21939FA-796B-F542-B982-27FCF4BADD92}" type="presOf" srcId="{536BAF65-DC98-43BD-89C5-7FA9EF8F4D18}" destId="{21A13BDC-02ED-4D78-ABB9-537387E1CB95}" srcOrd="0" destOrd="0" presId="urn:microsoft.com/office/officeart/2018/2/layout/IconLabelList"/>
    <dgm:cxn modelId="{0C76022F-39DE-1A4D-B127-A466C9107C21}" type="presParOf" srcId="{C8F70BC7-8FA9-4930-AF8A-BAC822DF26A3}" destId="{8EC33EF6-8F38-4511-8302-6860F9AC2F9A}" srcOrd="0" destOrd="0" presId="urn:microsoft.com/office/officeart/2018/2/layout/IconLabelList"/>
    <dgm:cxn modelId="{9CB0B814-26A6-6847-AD6F-CFD8FAE0B889}" type="presParOf" srcId="{8EC33EF6-8F38-4511-8302-6860F9AC2F9A}" destId="{B33A0D6C-808F-420E-80AA-D3BF2CEDDA57}" srcOrd="0" destOrd="0" presId="urn:microsoft.com/office/officeart/2018/2/layout/IconLabelList"/>
    <dgm:cxn modelId="{FFAD9120-3786-5B4B-BD09-863AFF2C1479}" type="presParOf" srcId="{8EC33EF6-8F38-4511-8302-6860F9AC2F9A}" destId="{3BF8EC51-4A25-46BB-A899-C90451B5B686}" srcOrd="1" destOrd="0" presId="urn:microsoft.com/office/officeart/2018/2/layout/IconLabelList"/>
    <dgm:cxn modelId="{7384A6B4-305E-384C-ACAE-75BE2E65E82D}" type="presParOf" srcId="{8EC33EF6-8F38-4511-8302-6860F9AC2F9A}" destId="{D0BDBDBD-B301-4633-A456-98225E90C40D}" srcOrd="2" destOrd="0" presId="urn:microsoft.com/office/officeart/2018/2/layout/IconLabelList"/>
    <dgm:cxn modelId="{B5C16AAC-E811-634E-9421-5FCE93AD6E20}" type="presParOf" srcId="{C8F70BC7-8FA9-4930-AF8A-BAC822DF26A3}" destId="{97530D06-4B76-40E4-BF4F-4FCE905F5276}" srcOrd="1" destOrd="0" presId="urn:microsoft.com/office/officeart/2018/2/layout/IconLabelList"/>
    <dgm:cxn modelId="{46096141-409A-3A46-A265-02DF8C81B567}" type="presParOf" srcId="{C8F70BC7-8FA9-4930-AF8A-BAC822DF26A3}" destId="{7458C4BD-8D0F-4F1B-91DC-191914C8AE0B}" srcOrd="2" destOrd="0" presId="urn:microsoft.com/office/officeart/2018/2/layout/IconLabelList"/>
    <dgm:cxn modelId="{B70B27DF-DEF1-E146-9B81-93377658261C}" type="presParOf" srcId="{7458C4BD-8D0F-4F1B-91DC-191914C8AE0B}" destId="{44186F45-CECF-47F1-8729-ACBD9C731E11}" srcOrd="0" destOrd="0" presId="urn:microsoft.com/office/officeart/2018/2/layout/IconLabelList"/>
    <dgm:cxn modelId="{E94FA927-8D10-A142-822D-9E979EC4722D}" type="presParOf" srcId="{7458C4BD-8D0F-4F1B-91DC-191914C8AE0B}" destId="{14ACA8E2-D566-4E04-A392-8EEA4B60BFB3}" srcOrd="1" destOrd="0" presId="urn:microsoft.com/office/officeart/2018/2/layout/IconLabelList"/>
    <dgm:cxn modelId="{0D35DE32-1EA2-4D49-B4AB-EEF36746B447}" type="presParOf" srcId="{7458C4BD-8D0F-4F1B-91DC-191914C8AE0B}" destId="{24DE001E-F98C-44D6-A2DA-D10C0BDEF058}" srcOrd="2" destOrd="0" presId="urn:microsoft.com/office/officeart/2018/2/layout/IconLabelList"/>
    <dgm:cxn modelId="{02B33273-C8BE-C743-9F72-AE1414973C3B}" type="presParOf" srcId="{C8F70BC7-8FA9-4930-AF8A-BAC822DF26A3}" destId="{40C67287-4715-4509-AC35-18B844B1A938}" srcOrd="3" destOrd="0" presId="urn:microsoft.com/office/officeart/2018/2/layout/IconLabelList"/>
    <dgm:cxn modelId="{D1C1F125-AF54-A24D-A554-1B9F3E8FB60B}" type="presParOf" srcId="{C8F70BC7-8FA9-4930-AF8A-BAC822DF26A3}" destId="{9EF0A4C0-E086-4116-B5F5-B5F59552F2C5}" srcOrd="4" destOrd="0" presId="urn:microsoft.com/office/officeart/2018/2/layout/IconLabelList"/>
    <dgm:cxn modelId="{49DA54A0-C6CA-4C4E-A45A-B35231297365}" type="presParOf" srcId="{9EF0A4C0-E086-4116-B5F5-B5F59552F2C5}" destId="{6F21F71E-87C3-4218-9BD9-C42D758649B6}" srcOrd="0" destOrd="0" presId="urn:microsoft.com/office/officeart/2018/2/layout/IconLabelList"/>
    <dgm:cxn modelId="{3B7DFEB4-B19D-7147-877D-8B4F32A1386B}" type="presParOf" srcId="{9EF0A4C0-E086-4116-B5F5-B5F59552F2C5}" destId="{44AF1AD5-258E-481C-A01E-8185DAA27ED7}" srcOrd="1" destOrd="0" presId="urn:microsoft.com/office/officeart/2018/2/layout/IconLabelList"/>
    <dgm:cxn modelId="{08E376F2-D78F-7045-8BBA-BC0E092386FE}" type="presParOf" srcId="{9EF0A4C0-E086-4116-B5F5-B5F59552F2C5}" destId="{4A1CF8F9-4879-469A-B760-3D22E29D0033}" srcOrd="2" destOrd="0" presId="urn:microsoft.com/office/officeart/2018/2/layout/IconLabelList"/>
    <dgm:cxn modelId="{51935DA6-BBE5-7D40-8C96-C7A55888E6E2}" type="presParOf" srcId="{C8F70BC7-8FA9-4930-AF8A-BAC822DF26A3}" destId="{E3469EF5-1563-40F2-A5FD-936A4DB9E006}" srcOrd="5" destOrd="0" presId="urn:microsoft.com/office/officeart/2018/2/layout/IconLabelList"/>
    <dgm:cxn modelId="{00F6A36B-2439-514E-9B11-53ECF87D5BA7}" type="presParOf" srcId="{C8F70BC7-8FA9-4930-AF8A-BAC822DF26A3}" destId="{31EC2982-EC00-42E6-9ECA-D4653351E0E5}" srcOrd="6" destOrd="0" presId="urn:microsoft.com/office/officeart/2018/2/layout/IconLabelList"/>
    <dgm:cxn modelId="{5B454F4D-98D9-4C46-8438-BAD983F6D8F0}" type="presParOf" srcId="{31EC2982-EC00-42E6-9ECA-D4653351E0E5}" destId="{A379122A-41D7-4999-B5D3-4554AB38214C}" srcOrd="0" destOrd="0" presId="urn:microsoft.com/office/officeart/2018/2/layout/IconLabelList"/>
    <dgm:cxn modelId="{C3602106-2AD6-A84D-855D-9CCFCC9B00E5}" type="presParOf" srcId="{31EC2982-EC00-42E6-9ECA-D4653351E0E5}" destId="{12206E50-57F2-4FEE-BFCD-E3E474A0C1F3}" srcOrd="1" destOrd="0" presId="urn:microsoft.com/office/officeart/2018/2/layout/IconLabelList"/>
    <dgm:cxn modelId="{2046B169-CE61-EA4E-8213-AF63691E12C8}" type="presParOf" srcId="{31EC2982-EC00-42E6-9ECA-D4653351E0E5}" destId="{312867B0-C3D1-4E4A-AAD6-E4F5B7601C09}" srcOrd="2" destOrd="0" presId="urn:microsoft.com/office/officeart/2018/2/layout/IconLabelList"/>
    <dgm:cxn modelId="{11800F6F-64CD-AD4A-AE6F-FF6F472FDA24}" type="presParOf" srcId="{C8F70BC7-8FA9-4930-AF8A-BAC822DF26A3}" destId="{2B0C11E3-5C6D-4D15-8745-44514DFA3E3C}" srcOrd="7" destOrd="0" presId="urn:microsoft.com/office/officeart/2018/2/layout/IconLabelList"/>
    <dgm:cxn modelId="{E0E93740-C221-BA45-B11E-56F63723A296}" type="presParOf" srcId="{C8F70BC7-8FA9-4930-AF8A-BAC822DF26A3}" destId="{7940BF4C-C0F7-4F36-8DBE-DDFFD8C24CE4}" srcOrd="8" destOrd="0" presId="urn:microsoft.com/office/officeart/2018/2/layout/IconLabelList"/>
    <dgm:cxn modelId="{536FD4A4-35EE-9046-9F77-7DB09DB2FF9F}" type="presParOf" srcId="{7940BF4C-C0F7-4F36-8DBE-DDFFD8C24CE4}" destId="{7918CFED-A2F5-40BD-BEE2-468B96B51CFB}" srcOrd="0" destOrd="0" presId="urn:microsoft.com/office/officeart/2018/2/layout/IconLabelList"/>
    <dgm:cxn modelId="{9439561D-83F8-AE4D-B95C-90EA4AB6BEDA}" type="presParOf" srcId="{7940BF4C-C0F7-4F36-8DBE-DDFFD8C24CE4}" destId="{2C145ACA-2872-4E0B-938B-C6EF713820DD}" srcOrd="1" destOrd="0" presId="urn:microsoft.com/office/officeart/2018/2/layout/IconLabelList"/>
    <dgm:cxn modelId="{F72F8594-C9D2-5A4A-A5A0-41DA9A136A71}" type="presParOf" srcId="{7940BF4C-C0F7-4F36-8DBE-DDFFD8C24CE4}" destId="{CB29835A-6BA0-4029-8E73-CC0D84CB3164}" srcOrd="2" destOrd="0" presId="urn:microsoft.com/office/officeart/2018/2/layout/IconLabelList"/>
    <dgm:cxn modelId="{36FFA839-D32C-B947-984A-C6CE0124676D}" type="presParOf" srcId="{C8F70BC7-8FA9-4930-AF8A-BAC822DF26A3}" destId="{AA0D6CBD-1403-4359-884F-E61CD674D9F6}" srcOrd="9" destOrd="0" presId="urn:microsoft.com/office/officeart/2018/2/layout/IconLabelList"/>
    <dgm:cxn modelId="{216FE4A7-0547-7543-B627-9642B9B241E9}" type="presParOf" srcId="{C8F70BC7-8FA9-4930-AF8A-BAC822DF26A3}" destId="{C150906F-7F8D-4E2E-BB7F-DBB563497E34}" srcOrd="10" destOrd="0" presId="urn:microsoft.com/office/officeart/2018/2/layout/IconLabelList"/>
    <dgm:cxn modelId="{3D3BBEF3-5607-6247-A8DF-20865241AD81}" type="presParOf" srcId="{C150906F-7F8D-4E2E-BB7F-DBB563497E34}" destId="{8B7DAB48-E556-4FED-92F7-A5F0850FBAC2}" srcOrd="0" destOrd="0" presId="urn:microsoft.com/office/officeart/2018/2/layout/IconLabelList"/>
    <dgm:cxn modelId="{D98087D2-27FC-5347-9970-67D14B396D6D}" type="presParOf" srcId="{C150906F-7F8D-4E2E-BB7F-DBB563497E34}" destId="{8B9061AD-4028-4C0E-88BD-6EB38828C8BC}" srcOrd="1" destOrd="0" presId="urn:microsoft.com/office/officeart/2018/2/layout/IconLabelList"/>
    <dgm:cxn modelId="{470D720F-0ACD-634F-9DF5-06D1D7CA6203}" type="presParOf" srcId="{C150906F-7F8D-4E2E-BB7F-DBB563497E34}" destId="{21A13BDC-02ED-4D78-ABB9-537387E1CB9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7FD9F-B8F0-4F09-8499-E8D12E4AE8C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0F985C-B919-44A3-86E8-3721FCE718BD}">
      <dgm:prSet/>
      <dgm:spPr/>
      <dgm:t>
        <a:bodyPr anchor="t"/>
        <a:lstStyle/>
        <a:p>
          <a:r>
            <a:rPr lang="en-US"/>
            <a:t>Reputation: Measures user influence </a:t>
          </a:r>
        </a:p>
      </dgm:t>
    </dgm:pt>
    <dgm:pt modelId="{D3BB3AF9-9AA9-4687-9642-92AA32EFF7ED}" type="parTrans" cxnId="{40D4C043-E126-4C88-811C-A6174351087E}">
      <dgm:prSet/>
      <dgm:spPr/>
      <dgm:t>
        <a:bodyPr/>
        <a:lstStyle/>
        <a:p>
          <a:endParaRPr lang="en-US"/>
        </a:p>
      </dgm:t>
    </dgm:pt>
    <dgm:pt modelId="{C224BEE3-A299-4486-AE27-88F7185A0A9C}" type="sibTrans" cxnId="{40D4C043-E126-4C88-811C-A6174351087E}">
      <dgm:prSet/>
      <dgm:spPr/>
      <dgm:t>
        <a:bodyPr/>
        <a:lstStyle/>
        <a:p>
          <a:endParaRPr lang="en-US"/>
        </a:p>
      </dgm:t>
    </dgm:pt>
    <dgm:pt modelId="{F4F07060-F233-4D00-9622-4868AEDC6A70}">
      <dgm:prSet/>
      <dgm:spPr/>
      <dgm:t>
        <a:bodyPr anchor="t"/>
        <a:lstStyle/>
        <a:p>
          <a:r>
            <a:rPr lang="en-US"/>
            <a:t>Comments: Shows engagement depth.</a:t>
          </a:r>
        </a:p>
      </dgm:t>
    </dgm:pt>
    <dgm:pt modelId="{58874977-E580-4186-AF56-A20DE81C1B06}" type="parTrans" cxnId="{05C4CE51-32E2-46A3-B69B-AC4BAE499A92}">
      <dgm:prSet/>
      <dgm:spPr/>
      <dgm:t>
        <a:bodyPr/>
        <a:lstStyle/>
        <a:p>
          <a:endParaRPr lang="en-US"/>
        </a:p>
      </dgm:t>
    </dgm:pt>
    <dgm:pt modelId="{531FB668-E79D-4319-9777-F1DA7D6DE131}" type="sibTrans" cxnId="{05C4CE51-32E2-46A3-B69B-AC4BAE499A92}">
      <dgm:prSet/>
      <dgm:spPr/>
      <dgm:t>
        <a:bodyPr/>
        <a:lstStyle/>
        <a:p>
          <a:endParaRPr lang="en-US"/>
        </a:p>
      </dgm:t>
    </dgm:pt>
    <dgm:pt modelId="{024C4625-B50A-4152-963F-6110BDAD8AD2}">
      <dgm:prSet/>
      <dgm:spPr/>
      <dgm:t>
        <a:bodyPr anchor="t"/>
        <a:lstStyle/>
        <a:p>
          <a:r>
            <a:rPr lang="en-US"/>
            <a:t>Questions/Answers: Reflect user role (learner/contributor).</a:t>
          </a:r>
        </a:p>
      </dgm:t>
    </dgm:pt>
    <dgm:pt modelId="{E7F32CCB-B573-435A-9BED-25DDF7C44407}" type="parTrans" cxnId="{6685A31F-BCE4-42D4-8799-71089527A0F1}">
      <dgm:prSet/>
      <dgm:spPr/>
      <dgm:t>
        <a:bodyPr/>
        <a:lstStyle/>
        <a:p>
          <a:endParaRPr lang="en-US"/>
        </a:p>
      </dgm:t>
    </dgm:pt>
    <dgm:pt modelId="{DC7A62A7-7CE8-4DED-8C43-98F05683169E}" type="sibTrans" cxnId="{6685A31F-BCE4-42D4-8799-71089527A0F1}">
      <dgm:prSet/>
      <dgm:spPr/>
      <dgm:t>
        <a:bodyPr/>
        <a:lstStyle/>
        <a:p>
          <a:endParaRPr lang="en-US"/>
        </a:p>
      </dgm:t>
    </dgm:pt>
    <dgm:pt modelId="{B153102D-24E1-4481-8E9F-6500C73D7D1C}">
      <dgm:prSet phldr="0"/>
      <dgm:spPr/>
      <dgm:t>
        <a:bodyPr anchor="t"/>
        <a:lstStyle/>
        <a:p>
          <a:pPr rtl="0"/>
          <a:r>
            <a:rPr lang="en-US">
              <a:latin typeface="Neue Haas Grotesk Text Pro"/>
            </a:rPr>
            <a:t>Account Age: indicates User loyalty</a:t>
          </a:r>
          <a:endParaRPr lang="en-US"/>
        </a:p>
      </dgm:t>
    </dgm:pt>
    <dgm:pt modelId="{A0AE8EF3-3179-4E44-B592-9E25405FF739}" type="parTrans" cxnId="{BAFDAE69-0845-4865-972C-1A2D81E5496A}">
      <dgm:prSet/>
      <dgm:spPr/>
      <dgm:t>
        <a:bodyPr/>
        <a:lstStyle/>
        <a:p>
          <a:endParaRPr lang="en-US"/>
        </a:p>
      </dgm:t>
    </dgm:pt>
    <dgm:pt modelId="{6AC87AB4-D09C-432E-A2CE-13D80FCC9057}" type="sibTrans" cxnId="{BAFDAE69-0845-4865-972C-1A2D81E5496A}">
      <dgm:prSet/>
      <dgm:spPr/>
      <dgm:t>
        <a:bodyPr/>
        <a:lstStyle/>
        <a:p>
          <a:endParaRPr lang="en-US"/>
        </a:p>
      </dgm:t>
    </dgm:pt>
    <dgm:pt modelId="{BEDA6280-3913-40E9-BCA5-1A6329427799}">
      <dgm:prSet/>
      <dgm:spPr/>
      <dgm:t>
        <a:bodyPr anchor="t"/>
        <a:lstStyle/>
        <a:p>
          <a:r>
            <a:rPr lang="en-US"/>
            <a:t>Up/Down Votes: Highlights user perception.</a:t>
          </a:r>
        </a:p>
      </dgm:t>
    </dgm:pt>
    <dgm:pt modelId="{748A335E-8D1E-4F11-862E-D4C4F2DF1168}" type="parTrans" cxnId="{E4825960-2BB7-4173-BCBA-31E0986CCEDB}">
      <dgm:prSet/>
      <dgm:spPr/>
      <dgm:t>
        <a:bodyPr/>
        <a:lstStyle/>
        <a:p>
          <a:endParaRPr lang="en-US"/>
        </a:p>
      </dgm:t>
    </dgm:pt>
    <dgm:pt modelId="{54AECA3C-2041-4F00-A87D-B7FBCF2D0F7F}" type="sibTrans" cxnId="{E4825960-2BB7-4173-BCBA-31E0986CCEDB}">
      <dgm:prSet/>
      <dgm:spPr/>
      <dgm:t>
        <a:bodyPr/>
        <a:lstStyle/>
        <a:p>
          <a:endParaRPr lang="en-US"/>
        </a:p>
      </dgm:t>
    </dgm:pt>
    <dgm:pt modelId="{164BB7F2-F9CC-4CFF-B58D-E23F06CB743D}">
      <dgm:prSet/>
      <dgm:spPr/>
      <dgm:t>
        <a:bodyPr anchor="t"/>
        <a:lstStyle/>
        <a:p>
          <a:r>
            <a:rPr lang="en-US"/>
            <a:t>Random Sampling: Ensures unbiased selection.</a:t>
          </a:r>
        </a:p>
      </dgm:t>
    </dgm:pt>
    <dgm:pt modelId="{341F8CB5-7571-47BF-BDF8-4AE3025202CC}" type="parTrans" cxnId="{A710FF40-D75E-4A89-A585-650414C2A2F5}">
      <dgm:prSet/>
      <dgm:spPr/>
      <dgm:t>
        <a:bodyPr/>
        <a:lstStyle/>
        <a:p>
          <a:endParaRPr lang="en-US"/>
        </a:p>
      </dgm:t>
    </dgm:pt>
    <dgm:pt modelId="{7FF38410-C939-49FD-ADFD-C7CD972AE50F}" type="sibTrans" cxnId="{A710FF40-D75E-4A89-A585-650414C2A2F5}">
      <dgm:prSet/>
      <dgm:spPr/>
      <dgm:t>
        <a:bodyPr/>
        <a:lstStyle/>
        <a:p>
          <a:endParaRPr lang="en-US"/>
        </a:p>
      </dgm:t>
    </dgm:pt>
    <dgm:pt modelId="{113A36E9-A253-074B-80EA-F07549436D22}" type="pres">
      <dgm:prSet presAssocID="{7E67FD9F-B8F0-4F09-8499-E8D12E4AE8C1}" presName="diagram" presStyleCnt="0">
        <dgm:presLayoutVars>
          <dgm:dir/>
          <dgm:resizeHandles val="exact"/>
        </dgm:presLayoutVars>
      </dgm:prSet>
      <dgm:spPr/>
    </dgm:pt>
    <dgm:pt modelId="{BA7C99C4-DE9C-3247-8EB0-A339B4A131D4}" type="pres">
      <dgm:prSet presAssocID="{8B0F985C-B919-44A3-86E8-3721FCE718BD}" presName="node" presStyleLbl="node1" presStyleIdx="0" presStyleCnt="6" custLinFactNeighborX="-2439" custLinFactNeighborY="684">
        <dgm:presLayoutVars>
          <dgm:bulletEnabled val="1"/>
        </dgm:presLayoutVars>
      </dgm:prSet>
      <dgm:spPr/>
    </dgm:pt>
    <dgm:pt modelId="{F8BC02C0-1030-444D-9D2B-F005667BEC45}" type="pres">
      <dgm:prSet presAssocID="{C224BEE3-A299-4486-AE27-88F7185A0A9C}" presName="sibTrans" presStyleCnt="0"/>
      <dgm:spPr/>
    </dgm:pt>
    <dgm:pt modelId="{11AFD16E-8394-5044-83D5-DFEAE452810C}" type="pres">
      <dgm:prSet presAssocID="{F4F07060-F233-4D00-9622-4868AEDC6A70}" presName="node" presStyleLbl="node1" presStyleIdx="1" presStyleCnt="6">
        <dgm:presLayoutVars>
          <dgm:bulletEnabled val="1"/>
        </dgm:presLayoutVars>
      </dgm:prSet>
      <dgm:spPr/>
    </dgm:pt>
    <dgm:pt modelId="{62AF9DD4-2D77-9B44-9024-E5ED59638357}" type="pres">
      <dgm:prSet presAssocID="{531FB668-E79D-4319-9777-F1DA7D6DE131}" presName="sibTrans" presStyleCnt="0"/>
      <dgm:spPr/>
    </dgm:pt>
    <dgm:pt modelId="{BCCA9D79-7BEA-324F-BB85-73F51CC0F3FE}" type="pres">
      <dgm:prSet presAssocID="{024C4625-B50A-4152-963F-6110BDAD8AD2}" presName="node" presStyleLbl="node1" presStyleIdx="2" presStyleCnt="6">
        <dgm:presLayoutVars>
          <dgm:bulletEnabled val="1"/>
        </dgm:presLayoutVars>
      </dgm:prSet>
      <dgm:spPr/>
    </dgm:pt>
    <dgm:pt modelId="{F534215F-6C70-C640-8CDA-1AC7EC4C7392}" type="pres">
      <dgm:prSet presAssocID="{DC7A62A7-7CE8-4DED-8C43-98F05683169E}" presName="sibTrans" presStyleCnt="0"/>
      <dgm:spPr/>
    </dgm:pt>
    <dgm:pt modelId="{E13CB045-671E-E34F-B6AA-F8B5BE8FC3DE}" type="pres">
      <dgm:prSet presAssocID="{B153102D-24E1-4481-8E9F-6500C73D7D1C}" presName="node" presStyleLbl="node1" presStyleIdx="3" presStyleCnt="6" custLinFactNeighborX="1013" custLinFactNeighborY="-2089">
        <dgm:presLayoutVars>
          <dgm:bulletEnabled val="1"/>
        </dgm:presLayoutVars>
      </dgm:prSet>
      <dgm:spPr/>
    </dgm:pt>
    <dgm:pt modelId="{BBB320CF-47D6-1D46-B75F-DE7E583FB074}" type="pres">
      <dgm:prSet presAssocID="{6AC87AB4-D09C-432E-A2CE-13D80FCC9057}" presName="sibTrans" presStyleCnt="0"/>
      <dgm:spPr/>
    </dgm:pt>
    <dgm:pt modelId="{25ADDB4E-1B5A-A248-A370-B37813EAF2DD}" type="pres">
      <dgm:prSet presAssocID="{BEDA6280-3913-40E9-BCA5-1A6329427799}" presName="node" presStyleLbl="node1" presStyleIdx="4" presStyleCnt="6" custLinFactNeighborX="0" custLinFactNeighborY="67">
        <dgm:presLayoutVars>
          <dgm:bulletEnabled val="1"/>
        </dgm:presLayoutVars>
      </dgm:prSet>
      <dgm:spPr/>
    </dgm:pt>
    <dgm:pt modelId="{62C26D0A-5048-644D-8F82-0C349150064C}" type="pres">
      <dgm:prSet presAssocID="{54AECA3C-2041-4F00-A87D-B7FBCF2D0F7F}" presName="sibTrans" presStyleCnt="0"/>
      <dgm:spPr/>
    </dgm:pt>
    <dgm:pt modelId="{4F91B0BE-918C-7548-95F7-2E4B3B8B951D}" type="pres">
      <dgm:prSet presAssocID="{164BB7F2-F9CC-4CFF-B58D-E23F06CB743D}" presName="node" presStyleLbl="node1" presStyleIdx="5" presStyleCnt="6" custLinFactNeighborX="-5" custLinFactNeighborY="-340">
        <dgm:presLayoutVars>
          <dgm:bulletEnabled val="1"/>
        </dgm:presLayoutVars>
      </dgm:prSet>
      <dgm:spPr/>
    </dgm:pt>
  </dgm:ptLst>
  <dgm:cxnLst>
    <dgm:cxn modelId="{6685A31F-BCE4-42D4-8799-71089527A0F1}" srcId="{7E67FD9F-B8F0-4F09-8499-E8D12E4AE8C1}" destId="{024C4625-B50A-4152-963F-6110BDAD8AD2}" srcOrd="2" destOrd="0" parTransId="{E7F32CCB-B573-435A-9BED-25DDF7C44407}" sibTransId="{DC7A62A7-7CE8-4DED-8C43-98F05683169E}"/>
    <dgm:cxn modelId="{49999427-00AB-4D40-891F-81AFFD173319}" type="presOf" srcId="{8B0F985C-B919-44A3-86E8-3721FCE718BD}" destId="{BA7C99C4-DE9C-3247-8EB0-A339B4A131D4}" srcOrd="0" destOrd="0" presId="urn:microsoft.com/office/officeart/2005/8/layout/default"/>
    <dgm:cxn modelId="{DC210330-B21C-8D47-A3C7-71C4B487E05F}" type="presOf" srcId="{164BB7F2-F9CC-4CFF-B58D-E23F06CB743D}" destId="{4F91B0BE-918C-7548-95F7-2E4B3B8B951D}" srcOrd="0" destOrd="0" presId="urn:microsoft.com/office/officeart/2005/8/layout/default"/>
    <dgm:cxn modelId="{A710FF40-D75E-4A89-A585-650414C2A2F5}" srcId="{7E67FD9F-B8F0-4F09-8499-E8D12E4AE8C1}" destId="{164BB7F2-F9CC-4CFF-B58D-E23F06CB743D}" srcOrd="5" destOrd="0" parTransId="{341F8CB5-7571-47BF-BDF8-4AE3025202CC}" sibTransId="{7FF38410-C939-49FD-ADFD-C7CD972AE50F}"/>
    <dgm:cxn modelId="{40D4C043-E126-4C88-811C-A6174351087E}" srcId="{7E67FD9F-B8F0-4F09-8499-E8D12E4AE8C1}" destId="{8B0F985C-B919-44A3-86E8-3721FCE718BD}" srcOrd="0" destOrd="0" parTransId="{D3BB3AF9-9AA9-4687-9642-92AA32EFF7ED}" sibTransId="{C224BEE3-A299-4486-AE27-88F7185A0A9C}"/>
    <dgm:cxn modelId="{05C4CE51-32E2-46A3-B69B-AC4BAE499A92}" srcId="{7E67FD9F-B8F0-4F09-8499-E8D12E4AE8C1}" destId="{F4F07060-F233-4D00-9622-4868AEDC6A70}" srcOrd="1" destOrd="0" parTransId="{58874977-E580-4186-AF56-A20DE81C1B06}" sibTransId="{531FB668-E79D-4319-9777-F1DA7D6DE131}"/>
    <dgm:cxn modelId="{2345BE5D-9824-D64F-BF13-26E4A4DC35F6}" type="presOf" srcId="{F4F07060-F233-4D00-9622-4868AEDC6A70}" destId="{11AFD16E-8394-5044-83D5-DFEAE452810C}" srcOrd="0" destOrd="0" presId="urn:microsoft.com/office/officeart/2005/8/layout/default"/>
    <dgm:cxn modelId="{E4825960-2BB7-4173-BCBA-31E0986CCEDB}" srcId="{7E67FD9F-B8F0-4F09-8499-E8D12E4AE8C1}" destId="{BEDA6280-3913-40E9-BCA5-1A6329427799}" srcOrd="4" destOrd="0" parTransId="{748A335E-8D1E-4F11-862E-D4C4F2DF1168}" sibTransId="{54AECA3C-2041-4F00-A87D-B7FBCF2D0F7F}"/>
    <dgm:cxn modelId="{BAFDAE69-0845-4865-972C-1A2D81E5496A}" srcId="{7E67FD9F-B8F0-4F09-8499-E8D12E4AE8C1}" destId="{B153102D-24E1-4481-8E9F-6500C73D7D1C}" srcOrd="3" destOrd="0" parTransId="{A0AE8EF3-3179-4E44-B592-9E25405FF739}" sibTransId="{6AC87AB4-D09C-432E-A2CE-13D80FCC9057}"/>
    <dgm:cxn modelId="{83A75676-0AD9-0C47-8D4F-E9BA22221A1B}" type="presOf" srcId="{024C4625-B50A-4152-963F-6110BDAD8AD2}" destId="{BCCA9D79-7BEA-324F-BB85-73F51CC0F3FE}" srcOrd="0" destOrd="0" presId="urn:microsoft.com/office/officeart/2005/8/layout/default"/>
    <dgm:cxn modelId="{6BCC73AD-5267-4842-ABED-9B998F18DF98}" type="presOf" srcId="{B153102D-24E1-4481-8E9F-6500C73D7D1C}" destId="{E13CB045-671E-E34F-B6AA-F8B5BE8FC3DE}" srcOrd="0" destOrd="0" presId="urn:microsoft.com/office/officeart/2005/8/layout/default"/>
    <dgm:cxn modelId="{A1CCE5C5-7CD0-FB40-8DE1-4D88081A7BCE}" type="presOf" srcId="{BEDA6280-3913-40E9-BCA5-1A6329427799}" destId="{25ADDB4E-1B5A-A248-A370-B37813EAF2DD}" srcOrd="0" destOrd="0" presId="urn:microsoft.com/office/officeart/2005/8/layout/default"/>
    <dgm:cxn modelId="{8E32B2F5-0F41-AA4F-B609-285997BD1991}" type="presOf" srcId="{7E67FD9F-B8F0-4F09-8499-E8D12E4AE8C1}" destId="{113A36E9-A253-074B-80EA-F07549436D22}" srcOrd="0" destOrd="0" presId="urn:microsoft.com/office/officeart/2005/8/layout/default"/>
    <dgm:cxn modelId="{82C36F5C-574C-6845-88E3-C4A1D587E0C4}" type="presParOf" srcId="{113A36E9-A253-074B-80EA-F07549436D22}" destId="{BA7C99C4-DE9C-3247-8EB0-A339B4A131D4}" srcOrd="0" destOrd="0" presId="urn:microsoft.com/office/officeart/2005/8/layout/default"/>
    <dgm:cxn modelId="{98F65D70-F589-B44B-9FD0-C98EE3CCB1F9}" type="presParOf" srcId="{113A36E9-A253-074B-80EA-F07549436D22}" destId="{F8BC02C0-1030-444D-9D2B-F005667BEC45}" srcOrd="1" destOrd="0" presId="urn:microsoft.com/office/officeart/2005/8/layout/default"/>
    <dgm:cxn modelId="{96183C87-EDF9-5842-A90A-1E7A22E57BDA}" type="presParOf" srcId="{113A36E9-A253-074B-80EA-F07549436D22}" destId="{11AFD16E-8394-5044-83D5-DFEAE452810C}" srcOrd="2" destOrd="0" presId="urn:microsoft.com/office/officeart/2005/8/layout/default"/>
    <dgm:cxn modelId="{F8F77EF7-771C-014B-A315-7F186642F096}" type="presParOf" srcId="{113A36E9-A253-074B-80EA-F07549436D22}" destId="{62AF9DD4-2D77-9B44-9024-E5ED59638357}" srcOrd="3" destOrd="0" presId="urn:microsoft.com/office/officeart/2005/8/layout/default"/>
    <dgm:cxn modelId="{414C623B-92A3-6D43-BA4B-0C5F23BAB8D7}" type="presParOf" srcId="{113A36E9-A253-074B-80EA-F07549436D22}" destId="{BCCA9D79-7BEA-324F-BB85-73F51CC0F3FE}" srcOrd="4" destOrd="0" presId="urn:microsoft.com/office/officeart/2005/8/layout/default"/>
    <dgm:cxn modelId="{3657B825-2F10-D74E-B304-5959CB00E1AE}" type="presParOf" srcId="{113A36E9-A253-074B-80EA-F07549436D22}" destId="{F534215F-6C70-C640-8CDA-1AC7EC4C7392}" srcOrd="5" destOrd="0" presId="urn:microsoft.com/office/officeart/2005/8/layout/default"/>
    <dgm:cxn modelId="{E216BA81-72ED-514F-A299-2DD2E8BEC2FE}" type="presParOf" srcId="{113A36E9-A253-074B-80EA-F07549436D22}" destId="{E13CB045-671E-E34F-B6AA-F8B5BE8FC3DE}" srcOrd="6" destOrd="0" presId="urn:microsoft.com/office/officeart/2005/8/layout/default"/>
    <dgm:cxn modelId="{66FCD712-2758-BF49-8D0D-4029F9EB9DDC}" type="presParOf" srcId="{113A36E9-A253-074B-80EA-F07549436D22}" destId="{BBB320CF-47D6-1D46-B75F-DE7E583FB074}" srcOrd="7" destOrd="0" presId="urn:microsoft.com/office/officeart/2005/8/layout/default"/>
    <dgm:cxn modelId="{D683123D-25E9-1E4E-B438-D8FF646DE848}" type="presParOf" srcId="{113A36E9-A253-074B-80EA-F07549436D22}" destId="{25ADDB4E-1B5A-A248-A370-B37813EAF2DD}" srcOrd="8" destOrd="0" presId="urn:microsoft.com/office/officeart/2005/8/layout/default"/>
    <dgm:cxn modelId="{8135179C-5DCD-BE44-985A-D987FD69324C}" type="presParOf" srcId="{113A36E9-A253-074B-80EA-F07549436D22}" destId="{62C26D0A-5048-644D-8F82-0C349150064C}" srcOrd="9" destOrd="0" presId="urn:microsoft.com/office/officeart/2005/8/layout/default"/>
    <dgm:cxn modelId="{4D2778AF-E151-9348-B795-848E6C016912}" type="presParOf" srcId="{113A36E9-A253-074B-80EA-F07549436D22}" destId="{4F91B0BE-918C-7548-95F7-2E4B3B8B951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A1B332-31EE-4A2C-ABA6-D31EB156E28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9E58839-C026-4F0F-8C14-16E0F20DFABE}">
      <dgm:prSet/>
      <dgm:spPr/>
      <dgm:t>
        <a:bodyPr/>
        <a:lstStyle/>
        <a:p>
          <a:r>
            <a:rPr lang="en-US"/>
            <a:t>Feature normalization for clustering algorithms</a:t>
          </a:r>
        </a:p>
      </dgm:t>
    </dgm:pt>
    <dgm:pt modelId="{7D1DC61D-1FD2-44B8-9C3A-F9F6670CE3A9}" type="parTrans" cxnId="{907E5263-D734-441A-AAD9-67C90C3D2971}">
      <dgm:prSet/>
      <dgm:spPr/>
      <dgm:t>
        <a:bodyPr/>
        <a:lstStyle/>
        <a:p>
          <a:endParaRPr lang="en-US"/>
        </a:p>
      </dgm:t>
    </dgm:pt>
    <dgm:pt modelId="{1C873B77-19FC-4F4F-B71C-8C75566CB646}" type="sibTrans" cxnId="{907E5263-D734-441A-AAD9-67C90C3D2971}">
      <dgm:prSet/>
      <dgm:spPr/>
      <dgm:t>
        <a:bodyPr/>
        <a:lstStyle/>
        <a:p>
          <a:endParaRPr lang="en-US"/>
        </a:p>
      </dgm:t>
    </dgm:pt>
    <dgm:pt modelId="{FBDCA866-F8E6-4C35-9DF2-86C3CF303235}">
      <dgm:prSet/>
      <dgm:spPr/>
      <dgm:t>
        <a:bodyPr/>
        <a:lstStyle/>
        <a:p>
          <a:r>
            <a:rPr lang="en-US"/>
            <a:t>Single and complete linkage clustering models</a:t>
          </a:r>
        </a:p>
      </dgm:t>
    </dgm:pt>
    <dgm:pt modelId="{E92F3D90-4154-4EE4-83FA-CE9AA2ECC8F8}" type="parTrans" cxnId="{5CE1AC26-774B-4EA2-980D-2FE4885A9590}">
      <dgm:prSet/>
      <dgm:spPr/>
      <dgm:t>
        <a:bodyPr/>
        <a:lstStyle/>
        <a:p>
          <a:endParaRPr lang="en-US"/>
        </a:p>
      </dgm:t>
    </dgm:pt>
    <dgm:pt modelId="{5B21BFAD-A589-4E72-AF96-81A159DF960D}" type="sibTrans" cxnId="{5CE1AC26-774B-4EA2-980D-2FE4885A9590}">
      <dgm:prSet/>
      <dgm:spPr/>
      <dgm:t>
        <a:bodyPr/>
        <a:lstStyle/>
        <a:p>
          <a:endParaRPr lang="en-US"/>
        </a:p>
      </dgm:t>
    </dgm:pt>
    <dgm:pt modelId="{5F0E40C5-2CDF-44CC-B5FF-41A8C38ACBF5}">
      <dgm:prSet/>
      <dgm:spPr/>
      <dgm:t>
        <a:bodyPr/>
        <a:lstStyle/>
        <a:p>
          <a:r>
            <a:rPr lang="en-US"/>
            <a:t>Mapped cluster IDs to archetypes</a:t>
          </a:r>
        </a:p>
      </dgm:t>
    </dgm:pt>
    <dgm:pt modelId="{C6CCE9BC-72B2-4502-970A-DF30C97493D1}" type="parTrans" cxnId="{3D93FA36-71E3-4E13-8A49-1979F893E8D2}">
      <dgm:prSet/>
      <dgm:spPr/>
      <dgm:t>
        <a:bodyPr/>
        <a:lstStyle/>
        <a:p>
          <a:endParaRPr lang="en-US"/>
        </a:p>
      </dgm:t>
    </dgm:pt>
    <dgm:pt modelId="{DAD8BD6D-355A-40EC-8C8D-ABC28172101B}" type="sibTrans" cxnId="{3D93FA36-71E3-4E13-8A49-1979F893E8D2}">
      <dgm:prSet/>
      <dgm:spPr/>
      <dgm:t>
        <a:bodyPr/>
        <a:lstStyle/>
        <a:p>
          <a:endParaRPr lang="en-US"/>
        </a:p>
      </dgm:t>
    </dgm:pt>
    <dgm:pt modelId="{C9B3F7BC-4F74-4E5D-9B8F-2DBF5312A393}">
      <dgm:prSet/>
      <dgm:spPr/>
      <dgm:t>
        <a:bodyPr/>
        <a:lstStyle/>
        <a:p>
          <a:r>
            <a:rPr lang="en-US"/>
            <a:t>Used pandas for summary statistics</a:t>
          </a:r>
        </a:p>
      </dgm:t>
    </dgm:pt>
    <dgm:pt modelId="{9FCFFBC3-98D0-496B-8F68-2804FB3BF2D7}" type="parTrans" cxnId="{F908EAB9-2EE5-4193-9EA9-045369CA46D1}">
      <dgm:prSet/>
      <dgm:spPr/>
      <dgm:t>
        <a:bodyPr/>
        <a:lstStyle/>
        <a:p>
          <a:endParaRPr lang="en-US"/>
        </a:p>
      </dgm:t>
    </dgm:pt>
    <dgm:pt modelId="{DD8AFF94-2BCF-40B0-8F18-4AACE9C08BE8}" type="sibTrans" cxnId="{F908EAB9-2EE5-4193-9EA9-045369CA46D1}">
      <dgm:prSet/>
      <dgm:spPr/>
      <dgm:t>
        <a:bodyPr/>
        <a:lstStyle/>
        <a:p>
          <a:endParaRPr lang="en-US"/>
        </a:p>
      </dgm:t>
    </dgm:pt>
    <dgm:pt modelId="{F2CD68BE-FA5A-43A3-B7DC-A6DF6FF7FFE8}">
      <dgm:prSet/>
      <dgm:spPr/>
      <dgm:t>
        <a:bodyPr/>
        <a:lstStyle/>
        <a:p>
          <a:r>
            <a:rPr lang="en-US"/>
            <a:t>Visualized results using matplotlib</a:t>
          </a:r>
        </a:p>
      </dgm:t>
    </dgm:pt>
    <dgm:pt modelId="{25DCC889-4086-4CFF-ABE4-05729284C3CA}" type="parTrans" cxnId="{B1FE48CD-EE88-478E-B45F-FE0B4143BC61}">
      <dgm:prSet/>
      <dgm:spPr/>
      <dgm:t>
        <a:bodyPr/>
        <a:lstStyle/>
        <a:p>
          <a:endParaRPr lang="en-US"/>
        </a:p>
      </dgm:t>
    </dgm:pt>
    <dgm:pt modelId="{7520B7A2-08F1-4304-82BD-2AFA6E5C0037}" type="sibTrans" cxnId="{B1FE48CD-EE88-478E-B45F-FE0B4143BC61}">
      <dgm:prSet/>
      <dgm:spPr/>
      <dgm:t>
        <a:bodyPr/>
        <a:lstStyle/>
        <a:p>
          <a:endParaRPr lang="en-US"/>
        </a:p>
      </dgm:t>
    </dgm:pt>
    <dgm:pt modelId="{E497CE83-9846-A44C-95CE-7F00D0CB59E8}" type="pres">
      <dgm:prSet presAssocID="{3EA1B332-31EE-4A2C-ABA6-D31EB156E281}" presName="linear" presStyleCnt="0">
        <dgm:presLayoutVars>
          <dgm:animLvl val="lvl"/>
          <dgm:resizeHandles val="exact"/>
        </dgm:presLayoutVars>
      </dgm:prSet>
      <dgm:spPr/>
    </dgm:pt>
    <dgm:pt modelId="{6BE06484-76B6-044A-A69D-A81EC2D8921A}" type="pres">
      <dgm:prSet presAssocID="{09E58839-C026-4F0F-8C14-16E0F20DFAB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B3F7142-E878-8E48-AE4B-5CAF4DD25486}" type="pres">
      <dgm:prSet presAssocID="{1C873B77-19FC-4F4F-B71C-8C75566CB646}" presName="spacer" presStyleCnt="0"/>
      <dgm:spPr/>
    </dgm:pt>
    <dgm:pt modelId="{12798C20-EEE7-2942-89A7-E884F02B9150}" type="pres">
      <dgm:prSet presAssocID="{FBDCA866-F8E6-4C35-9DF2-86C3CF30323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FEB984C-1EAA-3246-BFF9-7A9D95525B44}" type="pres">
      <dgm:prSet presAssocID="{5B21BFAD-A589-4E72-AF96-81A159DF960D}" presName="spacer" presStyleCnt="0"/>
      <dgm:spPr/>
    </dgm:pt>
    <dgm:pt modelId="{C23EDE60-82EE-294B-A627-34C1D833BBF0}" type="pres">
      <dgm:prSet presAssocID="{5F0E40C5-2CDF-44CC-B5FF-41A8C38ACBF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1BAC331-D1BC-D744-9F75-B08D75CA1325}" type="pres">
      <dgm:prSet presAssocID="{DAD8BD6D-355A-40EC-8C8D-ABC28172101B}" presName="spacer" presStyleCnt="0"/>
      <dgm:spPr/>
    </dgm:pt>
    <dgm:pt modelId="{63D8BEEB-DE0F-A84F-A936-54AB9071F460}" type="pres">
      <dgm:prSet presAssocID="{C9B3F7BC-4F74-4E5D-9B8F-2DBF5312A3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8E7362-9EBE-5747-95B4-C6700AED5953}" type="pres">
      <dgm:prSet presAssocID="{DD8AFF94-2BCF-40B0-8F18-4AACE9C08BE8}" presName="spacer" presStyleCnt="0"/>
      <dgm:spPr/>
    </dgm:pt>
    <dgm:pt modelId="{B3AE32BB-EB0D-0242-AF95-CFA813AED8DF}" type="pres">
      <dgm:prSet presAssocID="{F2CD68BE-FA5A-43A3-B7DC-A6DF6FF7FFE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2FA4F00-F27C-514E-B674-3494A1D9DCE6}" type="presOf" srcId="{3EA1B332-31EE-4A2C-ABA6-D31EB156E281}" destId="{E497CE83-9846-A44C-95CE-7F00D0CB59E8}" srcOrd="0" destOrd="0" presId="urn:microsoft.com/office/officeart/2005/8/layout/vList2"/>
    <dgm:cxn modelId="{C7C20421-DEB7-CA4C-889E-D84EB30BDB64}" type="presOf" srcId="{09E58839-C026-4F0F-8C14-16E0F20DFABE}" destId="{6BE06484-76B6-044A-A69D-A81EC2D8921A}" srcOrd="0" destOrd="0" presId="urn:microsoft.com/office/officeart/2005/8/layout/vList2"/>
    <dgm:cxn modelId="{5CE1AC26-774B-4EA2-980D-2FE4885A9590}" srcId="{3EA1B332-31EE-4A2C-ABA6-D31EB156E281}" destId="{FBDCA866-F8E6-4C35-9DF2-86C3CF303235}" srcOrd="1" destOrd="0" parTransId="{E92F3D90-4154-4EE4-83FA-CE9AA2ECC8F8}" sibTransId="{5B21BFAD-A589-4E72-AF96-81A159DF960D}"/>
    <dgm:cxn modelId="{E9EC7735-B351-2F4E-81D4-2546A99CFA8D}" type="presOf" srcId="{FBDCA866-F8E6-4C35-9DF2-86C3CF303235}" destId="{12798C20-EEE7-2942-89A7-E884F02B9150}" srcOrd="0" destOrd="0" presId="urn:microsoft.com/office/officeart/2005/8/layout/vList2"/>
    <dgm:cxn modelId="{3D93FA36-71E3-4E13-8A49-1979F893E8D2}" srcId="{3EA1B332-31EE-4A2C-ABA6-D31EB156E281}" destId="{5F0E40C5-2CDF-44CC-B5FF-41A8C38ACBF5}" srcOrd="2" destOrd="0" parTransId="{C6CCE9BC-72B2-4502-970A-DF30C97493D1}" sibTransId="{DAD8BD6D-355A-40EC-8C8D-ABC28172101B}"/>
    <dgm:cxn modelId="{17E39946-0E68-034B-B50F-E5B337615ECA}" type="presOf" srcId="{C9B3F7BC-4F74-4E5D-9B8F-2DBF5312A393}" destId="{63D8BEEB-DE0F-A84F-A936-54AB9071F460}" srcOrd="0" destOrd="0" presId="urn:microsoft.com/office/officeart/2005/8/layout/vList2"/>
    <dgm:cxn modelId="{907E5263-D734-441A-AAD9-67C90C3D2971}" srcId="{3EA1B332-31EE-4A2C-ABA6-D31EB156E281}" destId="{09E58839-C026-4F0F-8C14-16E0F20DFABE}" srcOrd="0" destOrd="0" parTransId="{7D1DC61D-1FD2-44B8-9C3A-F9F6670CE3A9}" sibTransId="{1C873B77-19FC-4F4F-B71C-8C75566CB646}"/>
    <dgm:cxn modelId="{F908EAB9-2EE5-4193-9EA9-045369CA46D1}" srcId="{3EA1B332-31EE-4A2C-ABA6-D31EB156E281}" destId="{C9B3F7BC-4F74-4E5D-9B8F-2DBF5312A393}" srcOrd="3" destOrd="0" parTransId="{9FCFFBC3-98D0-496B-8F68-2804FB3BF2D7}" sibTransId="{DD8AFF94-2BCF-40B0-8F18-4AACE9C08BE8}"/>
    <dgm:cxn modelId="{B1FE48CD-EE88-478E-B45F-FE0B4143BC61}" srcId="{3EA1B332-31EE-4A2C-ABA6-D31EB156E281}" destId="{F2CD68BE-FA5A-43A3-B7DC-A6DF6FF7FFE8}" srcOrd="4" destOrd="0" parTransId="{25DCC889-4086-4CFF-ABE4-05729284C3CA}" sibTransId="{7520B7A2-08F1-4304-82BD-2AFA6E5C0037}"/>
    <dgm:cxn modelId="{39D5ADD8-6434-6A47-9325-514C2AD7B23A}" type="presOf" srcId="{5F0E40C5-2CDF-44CC-B5FF-41A8C38ACBF5}" destId="{C23EDE60-82EE-294B-A627-34C1D833BBF0}" srcOrd="0" destOrd="0" presId="urn:microsoft.com/office/officeart/2005/8/layout/vList2"/>
    <dgm:cxn modelId="{79D159FB-4D44-F048-9F0B-D80468A45B39}" type="presOf" srcId="{F2CD68BE-FA5A-43A3-B7DC-A6DF6FF7FFE8}" destId="{B3AE32BB-EB0D-0242-AF95-CFA813AED8DF}" srcOrd="0" destOrd="0" presId="urn:microsoft.com/office/officeart/2005/8/layout/vList2"/>
    <dgm:cxn modelId="{79753702-2A5D-EB4D-AA48-A6ACC4B30A69}" type="presParOf" srcId="{E497CE83-9846-A44C-95CE-7F00D0CB59E8}" destId="{6BE06484-76B6-044A-A69D-A81EC2D8921A}" srcOrd="0" destOrd="0" presId="urn:microsoft.com/office/officeart/2005/8/layout/vList2"/>
    <dgm:cxn modelId="{6EF38B56-F5F1-8C46-A5D1-9931B992257A}" type="presParOf" srcId="{E497CE83-9846-A44C-95CE-7F00D0CB59E8}" destId="{AB3F7142-E878-8E48-AE4B-5CAF4DD25486}" srcOrd="1" destOrd="0" presId="urn:microsoft.com/office/officeart/2005/8/layout/vList2"/>
    <dgm:cxn modelId="{310D5464-3068-CF46-A5A9-D79D11E9B395}" type="presParOf" srcId="{E497CE83-9846-A44C-95CE-7F00D0CB59E8}" destId="{12798C20-EEE7-2942-89A7-E884F02B9150}" srcOrd="2" destOrd="0" presId="urn:microsoft.com/office/officeart/2005/8/layout/vList2"/>
    <dgm:cxn modelId="{5B90FFE0-E352-5C4B-8743-2AFAC04BAD33}" type="presParOf" srcId="{E497CE83-9846-A44C-95CE-7F00D0CB59E8}" destId="{8FEB984C-1EAA-3246-BFF9-7A9D95525B44}" srcOrd="3" destOrd="0" presId="urn:microsoft.com/office/officeart/2005/8/layout/vList2"/>
    <dgm:cxn modelId="{64A57362-E907-1E43-9061-896CF8E88AEF}" type="presParOf" srcId="{E497CE83-9846-A44C-95CE-7F00D0CB59E8}" destId="{C23EDE60-82EE-294B-A627-34C1D833BBF0}" srcOrd="4" destOrd="0" presId="urn:microsoft.com/office/officeart/2005/8/layout/vList2"/>
    <dgm:cxn modelId="{49E2E16B-322D-FF42-9693-F6CCF47E14CD}" type="presParOf" srcId="{E497CE83-9846-A44C-95CE-7F00D0CB59E8}" destId="{E1BAC331-D1BC-D744-9F75-B08D75CA1325}" srcOrd="5" destOrd="0" presId="urn:microsoft.com/office/officeart/2005/8/layout/vList2"/>
    <dgm:cxn modelId="{511FD1B9-E8EE-4E4B-94DB-806963A58367}" type="presParOf" srcId="{E497CE83-9846-A44C-95CE-7F00D0CB59E8}" destId="{63D8BEEB-DE0F-A84F-A936-54AB9071F460}" srcOrd="6" destOrd="0" presId="urn:microsoft.com/office/officeart/2005/8/layout/vList2"/>
    <dgm:cxn modelId="{31F335D1-037B-ED46-A5D6-2F4EF3B6A3EE}" type="presParOf" srcId="{E497CE83-9846-A44C-95CE-7F00D0CB59E8}" destId="{468E7362-9EBE-5747-95B4-C6700AED5953}" srcOrd="7" destOrd="0" presId="urn:microsoft.com/office/officeart/2005/8/layout/vList2"/>
    <dgm:cxn modelId="{68B480AA-D03B-C243-A4DC-D2787D5F24FC}" type="presParOf" srcId="{E497CE83-9846-A44C-95CE-7F00D0CB59E8}" destId="{B3AE32BB-EB0D-0242-AF95-CFA813AED8D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A0D6C-808F-420E-80AA-D3BF2CEDDA57}">
      <dsp:nvSpPr>
        <dsp:cNvPr id="0" name=""/>
        <dsp:cNvSpPr/>
      </dsp:nvSpPr>
      <dsp:spPr>
        <a:xfrm>
          <a:off x="662111" y="44608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DBDBD-B301-4633-A456-98225E90C40D}">
      <dsp:nvSpPr>
        <dsp:cNvPr id="0" name=""/>
        <dsp:cNvSpPr/>
      </dsp:nvSpPr>
      <dsp:spPr>
        <a:xfrm>
          <a:off x="167111" y="1586916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Analyze user behavior and engagement.</a:t>
          </a:r>
        </a:p>
      </dsp:txBody>
      <dsp:txXfrm>
        <a:off x="167111" y="1586916"/>
        <a:ext cx="1800000" cy="945000"/>
      </dsp:txXfrm>
    </dsp:sp>
    <dsp:sp modelId="{44186F45-CECF-47F1-8729-ACBD9C731E11}">
      <dsp:nvSpPr>
        <dsp:cNvPr id="0" name=""/>
        <dsp:cNvSpPr/>
      </dsp:nvSpPr>
      <dsp:spPr>
        <a:xfrm>
          <a:off x="2777112" y="44608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E001E-F98C-44D6-A2DA-D10C0BDEF058}">
      <dsp:nvSpPr>
        <dsp:cNvPr id="0" name=""/>
        <dsp:cNvSpPr/>
      </dsp:nvSpPr>
      <dsp:spPr>
        <a:xfrm>
          <a:off x="2282112" y="1586916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Group users into distinct archetypes.</a:t>
          </a:r>
        </a:p>
      </dsp:txBody>
      <dsp:txXfrm>
        <a:off x="2282112" y="1586916"/>
        <a:ext cx="1800000" cy="945000"/>
      </dsp:txXfrm>
    </dsp:sp>
    <dsp:sp modelId="{6F21F71E-87C3-4218-9BD9-C42D758649B6}">
      <dsp:nvSpPr>
        <dsp:cNvPr id="0" name=""/>
        <dsp:cNvSpPr/>
      </dsp:nvSpPr>
      <dsp:spPr>
        <a:xfrm>
          <a:off x="4892112" y="44608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CF8F9-4879-469A-B760-3D22E29D0033}">
      <dsp:nvSpPr>
        <dsp:cNvPr id="0" name=""/>
        <dsp:cNvSpPr/>
      </dsp:nvSpPr>
      <dsp:spPr>
        <a:xfrm>
          <a:off x="4397112" y="1586916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SQL to extract activity metrics.</a:t>
          </a:r>
        </a:p>
      </dsp:txBody>
      <dsp:txXfrm>
        <a:off x="4397112" y="1586916"/>
        <a:ext cx="1800000" cy="945000"/>
      </dsp:txXfrm>
    </dsp:sp>
    <dsp:sp modelId="{A379122A-41D7-4999-B5D3-4554AB38214C}">
      <dsp:nvSpPr>
        <dsp:cNvPr id="0" name=""/>
        <dsp:cNvSpPr/>
      </dsp:nvSpPr>
      <dsp:spPr>
        <a:xfrm>
          <a:off x="662111" y="2981916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867B0-C3D1-4E4A-AAD6-E4F5B7601C09}">
      <dsp:nvSpPr>
        <dsp:cNvPr id="0" name=""/>
        <dsp:cNvSpPr/>
      </dsp:nvSpPr>
      <dsp:spPr>
        <a:xfrm>
          <a:off x="167111" y="4122745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Apply clustering to find patterns.</a:t>
          </a:r>
        </a:p>
      </dsp:txBody>
      <dsp:txXfrm>
        <a:off x="167111" y="4122745"/>
        <a:ext cx="1800000" cy="945000"/>
      </dsp:txXfrm>
    </dsp:sp>
    <dsp:sp modelId="{7918CFED-A2F5-40BD-BEE2-468B96B51CFB}">
      <dsp:nvSpPr>
        <dsp:cNvPr id="0" name=""/>
        <dsp:cNvSpPr/>
      </dsp:nvSpPr>
      <dsp:spPr>
        <a:xfrm>
          <a:off x="2777112" y="2981916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9835A-6BA0-4029-8E73-CC0D84CB3164}">
      <dsp:nvSpPr>
        <dsp:cNvPr id="0" name=""/>
        <dsp:cNvSpPr/>
      </dsp:nvSpPr>
      <dsp:spPr>
        <a:xfrm>
          <a:off x="2282112" y="4122745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actionable user profiles.</a:t>
          </a:r>
        </a:p>
      </dsp:txBody>
      <dsp:txXfrm>
        <a:off x="2282112" y="4122745"/>
        <a:ext cx="1800000" cy="945000"/>
      </dsp:txXfrm>
    </dsp:sp>
    <dsp:sp modelId="{8B7DAB48-E556-4FED-92F7-A5F0850FBAC2}">
      <dsp:nvSpPr>
        <dsp:cNvPr id="0" name=""/>
        <dsp:cNvSpPr/>
      </dsp:nvSpPr>
      <dsp:spPr>
        <a:xfrm>
          <a:off x="4892112" y="2981916"/>
          <a:ext cx="810000" cy="81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13BDC-02ED-4D78-ABB9-537387E1CB95}">
      <dsp:nvSpPr>
        <dsp:cNvPr id="0" name=""/>
        <dsp:cNvSpPr/>
      </dsp:nvSpPr>
      <dsp:spPr>
        <a:xfrm>
          <a:off x="4397112" y="4122745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Inform strategies to improve engagement.</a:t>
          </a:r>
        </a:p>
      </dsp:txBody>
      <dsp:txXfrm>
        <a:off x="4397112" y="4122745"/>
        <a:ext cx="1800000" cy="94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C99C4-DE9C-3247-8EB0-A339B4A131D4}">
      <dsp:nvSpPr>
        <dsp:cNvPr id="0" name=""/>
        <dsp:cNvSpPr/>
      </dsp:nvSpPr>
      <dsp:spPr>
        <a:xfrm>
          <a:off x="0" y="50674"/>
          <a:ext cx="3428637" cy="205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Reputation: Measures user influence </a:t>
          </a:r>
        </a:p>
      </dsp:txBody>
      <dsp:txXfrm>
        <a:off x="0" y="50674"/>
        <a:ext cx="3428637" cy="2057182"/>
      </dsp:txXfrm>
    </dsp:sp>
    <dsp:sp modelId="{11AFD16E-8394-5044-83D5-DFEAE452810C}">
      <dsp:nvSpPr>
        <dsp:cNvPr id="0" name=""/>
        <dsp:cNvSpPr/>
      </dsp:nvSpPr>
      <dsp:spPr>
        <a:xfrm>
          <a:off x="3771500" y="36603"/>
          <a:ext cx="3428637" cy="205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Comments: Shows engagement depth.</a:t>
          </a:r>
        </a:p>
      </dsp:txBody>
      <dsp:txXfrm>
        <a:off x="3771500" y="36603"/>
        <a:ext cx="3428637" cy="2057182"/>
      </dsp:txXfrm>
    </dsp:sp>
    <dsp:sp modelId="{BCCA9D79-7BEA-324F-BB85-73F51CC0F3FE}">
      <dsp:nvSpPr>
        <dsp:cNvPr id="0" name=""/>
        <dsp:cNvSpPr/>
      </dsp:nvSpPr>
      <dsp:spPr>
        <a:xfrm>
          <a:off x="7543001" y="36603"/>
          <a:ext cx="3428637" cy="205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Questions/Answers: Reflect user role (learner/contributor).</a:t>
          </a:r>
        </a:p>
      </dsp:txBody>
      <dsp:txXfrm>
        <a:off x="7543001" y="36603"/>
        <a:ext cx="3428637" cy="2057182"/>
      </dsp:txXfrm>
    </dsp:sp>
    <dsp:sp modelId="{E13CB045-671E-E34F-B6AA-F8B5BE8FC3DE}">
      <dsp:nvSpPr>
        <dsp:cNvPr id="0" name=""/>
        <dsp:cNvSpPr/>
      </dsp:nvSpPr>
      <dsp:spPr>
        <a:xfrm>
          <a:off x="34732" y="2393675"/>
          <a:ext cx="3428637" cy="205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Neue Haas Grotesk Text Pro"/>
            </a:rPr>
            <a:t>Account Age: indicates User loyalty</a:t>
          </a:r>
          <a:endParaRPr lang="en-US" sz="2600" kern="1200"/>
        </a:p>
      </dsp:txBody>
      <dsp:txXfrm>
        <a:off x="34732" y="2393675"/>
        <a:ext cx="3428637" cy="2057182"/>
      </dsp:txXfrm>
    </dsp:sp>
    <dsp:sp modelId="{25ADDB4E-1B5A-A248-A370-B37813EAF2DD}">
      <dsp:nvSpPr>
        <dsp:cNvPr id="0" name=""/>
        <dsp:cNvSpPr/>
      </dsp:nvSpPr>
      <dsp:spPr>
        <a:xfrm>
          <a:off x="3771500" y="2438028"/>
          <a:ext cx="3428637" cy="205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Up/Down Votes: Highlights user perception.</a:t>
          </a:r>
        </a:p>
      </dsp:txBody>
      <dsp:txXfrm>
        <a:off x="3771500" y="2438028"/>
        <a:ext cx="3428637" cy="2057182"/>
      </dsp:txXfrm>
    </dsp:sp>
    <dsp:sp modelId="{4F91B0BE-918C-7548-95F7-2E4B3B8B951D}">
      <dsp:nvSpPr>
        <dsp:cNvPr id="0" name=""/>
        <dsp:cNvSpPr/>
      </dsp:nvSpPr>
      <dsp:spPr>
        <a:xfrm>
          <a:off x="7542830" y="2429655"/>
          <a:ext cx="3428637" cy="2057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Random Sampling: Ensures unbiased selection.</a:t>
          </a:r>
        </a:p>
      </dsp:txBody>
      <dsp:txXfrm>
        <a:off x="7542830" y="2429655"/>
        <a:ext cx="3428637" cy="2057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06484-76B6-044A-A69D-A81EC2D8921A}">
      <dsp:nvSpPr>
        <dsp:cNvPr id="0" name=""/>
        <dsp:cNvSpPr/>
      </dsp:nvSpPr>
      <dsp:spPr>
        <a:xfrm>
          <a:off x="0" y="53459"/>
          <a:ext cx="6967728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Feature normalization for clustering algorithms</a:t>
          </a:r>
        </a:p>
      </dsp:txBody>
      <dsp:txXfrm>
        <a:off x="50489" y="103948"/>
        <a:ext cx="6866750" cy="933302"/>
      </dsp:txXfrm>
    </dsp:sp>
    <dsp:sp modelId="{12798C20-EEE7-2942-89A7-E884F02B9150}">
      <dsp:nvSpPr>
        <dsp:cNvPr id="0" name=""/>
        <dsp:cNvSpPr/>
      </dsp:nvSpPr>
      <dsp:spPr>
        <a:xfrm>
          <a:off x="0" y="1162619"/>
          <a:ext cx="6967728" cy="1034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Single and complete linkage clustering models</a:t>
          </a:r>
        </a:p>
      </dsp:txBody>
      <dsp:txXfrm>
        <a:off x="50489" y="1213108"/>
        <a:ext cx="6866750" cy="933302"/>
      </dsp:txXfrm>
    </dsp:sp>
    <dsp:sp modelId="{C23EDE60-82EE-294B-A627-34C1D833BBF0}">
      <dsp:nvSpPr>
        <dsp:cNvPr id="0" name=""/>
        <dsp:cNvSpPr/>
      </dsp:nvSpPr>
      <dsp:spPr>
        <a:xfrm>
          <a:off x="0" y="2271779"/>
          <a:ext cx="6967728" cy="1034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Mapped cluster IDs to archetypes</a:t>
          </a:r>
        </a:p>
      </dsp:txBody>
      <dsp:txXfrm>
        <a:off x="50489" y="2322268"/>
        <a:ext cx="6866750" cy="933302"/>
      </dsp:txXfrm>
    </dsp:sp>
    <dsp:sp modelId="{63D8BEEB-DE0F-A84F-A936-54AB9071F460}">
      <dsp:nvSpPr>
        <dsp:cNvPr id="0" name=""/>
        <dsp:cNvSpPr/>
      </dsp:nvSpPr>
      <dsp:spPr>
        <a:xfrm>
          <a:off x="0" y="3380940"/>
          <a:ext cx="6967728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Used pandas for summary statistics</a:t>
          </a:r>
        </a:p>
      </dsp:txBody>
      <dsp:txXfrm>
        <a:off x="50489" y="3431429"/>
        <a:ext cx="6866750" cy="933302"/>
      </dsp:txXfrm>
    </dsp:sp>
    <dsp:sp modelId="{B3AE32BB-EB0D-0242-AF95-CFA813AED8DF}">
      <dsp:nvSpPr>
        <dsp:cNvPr id="0" name=""/>
        <dsp:cNvSpPr/>
      </dsp:nvSpPr>
      <dsp:spPr>
        <a:xfrm>
          <a:off x="0" y="4490100"/>
          <a:ext cx="6967728" cy="1034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Visualized results using matplotlib</a:t>
          </a:r>
        </a:p>
      </dsp:txBody>
      <dsp:txXfrm>
        <a:off x="50489" y="4540589"/>
        <a:ext cx="6866750" cy="933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A6C1-D11F-8340-955A-A91BBB6CB1E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03D07-530E-644F-A54C-730DB662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0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Aarav-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73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Peherr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Aarav- The project goal is not just to analyze and group users but to derive </a:t>
            </a:r>
            <a:r>
              <a:rPr lang="en-US" b="1"/>
              <a:t>practical and strategic insights</a:t>
            </a:r>
            <a:r>
              <a:rPr lang="en-US"/>
              <a:t> from the data. By combining SQL, clustering, and user profiling, the project aims to enhance the platform's ability to understand its audience and </a:t>
            </a:r>
            <a:r>
              <a:rPr lang="en-US" b="1"/>
              <a:t>tailor features to improve engagement and satisfaction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9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Peherr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Peherr- </a:t>
            </a:r>
            <a:br>
              <a:rPr lang="en-US">
                <a:cs typeface="+mn-lt"/>
              </a:rPr>
            </a:br>
            <a:r>
              <a:rPr lang="en-US"/>
              <a:t>1. Reputation and Engagement</a:t>
            </a:r>
          </a:p>
          <a:p>
            <a:r>
              <a:rPr lang="en-US"/>
              <a:t>Reputation:</a:t>
            </a:r>
          </a:p>
          <a:p>
            <a:pPr marL="285750" lvl="1" indent="-285750">
              <a:buFont typeface="Arial"/>
              <a:buChar char="•"/>
            </a:pPr>
            <a:r>
              <a:rPr lang="en-US"/>
              <a:t>A user’s reputation reflects their credibility and contributions within the platform.</a:t>
            </a:r>
          </a:p>
          <a:p>
            <a:pPr marL="285750" lvl="1" indent="-285750">
              <a:buFont typeface="Arial"/>
              <a:buChar char="•"/>
            </a:pPr>
            <a:r>
              <a:rPr lang="en-US"/>
              <a:t>High-reputation users are likely seasoned contributors, while low-reputation users might be new or infrequent participants.</a:t>
            </a:r>
          </a:p>
          <a:p>
            <a:r>
              <a:rPr lang="en-US"/>
              <a:t>Engagement Metrics (Questions, Answers, Comments):</a:t>
            </a:r>
          </a:p>
          <a:p>
            <a:pPr marL="0" lvl="1"/>
            <a:r>
              <a:rPr lang="en-US"/>
              <a:t>These metrics help distinguish between different user types:</a:t>
            </a:r>
          </a:p>
          <a:p>
            <a:pPr marL="285750" lvl="2" indent="-285750">
              <a:buFont typeface="Arial"/>
              <a:buChar char="•"/>
            </a:pPr>
            <a:r>
              <a:rPr lang="en-US"/>
              <a:t>Learners: Users asking many questions but contributing few answers.</a:t>
            </a:r>
          </a:p>
          <a:p>
            <a:pPr marL="285750" lvl="2" indent="-285750">
              <a:buFont typeface="Arial"/>
              <a:buChar char="•"/>
            </a:pPr>
            <a:r>
              <a:rPr lang="en-US"/>
              <a:t>Experts: Users with more answers than questions.</a:t>
            </a:r>
          </a:p>
          <a:p>
            <a:pPr marL="285750" lvl="2" indent="-285750">
              <a:buFont typeface="Arial"/>
              <a:buChar char="•"/>
            </a:pPr>
            <a:r>
              <a:rPr lang="en-US"/>
              <a:t>Observers: Users with low activity across all metrics.</a:t>
            </a:r>
          </a:p>
          <a:p>
            <a:r>
              <a:rPr lang="en-US"/>
              <a:t>2. Account Age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Why Transform "Creation Date" into Account Age?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The account age provides a time-based perspective on user behavior. For instance:</a:t>
            </a:r>
          </a:p>
          <a:p>
            <a:pPr marL="1085850" lvl="2" indent="-171450">
              <a:buFont typeface="Arial"/>
              <a:buChar char="•"/>
            </a:pPr>
            <a:r>
              <a:rPr lang="en-US"/>
              <a:t>Older accounts may indicate long-term loyalty or a deep understanding of the platform.</a:t>
            </a:r>
          </a:p>
          <a:p>
            <a:pPr marL="1085850" lvl="2" indent="-171450">
              <a:buFont typeface="Arial"/>
              <a:buChar char="•"/>
            </a:pPr>
            <a:r>
              <a:rPr lang="en-US"/>
              <a:t>Newer accounts might represent recent adopters, still exploring or onboarding.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This helps identify clusters like "Seasoned Contributors" vs. "New Learners.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3. Upvotes/Downvotes 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Significance: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Upvotes and downvotes reflect how the community perceives a user's contributions.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Users with more upvotes are likely providing valuable content, while those with higher downvotes might be posting lower-quality material or controversial content.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How It Aids Clustering: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Helps identify clusters like:</a:t>
            </a:r>
          </a:p>
          <a:p>
            <a:pPr marL="1085850" lvl="2" indent="-171450">
              <a:buFont typeface="Arial"/>
              <a:buChar char="•"/>
            </a:pPr>
            <a:r>
              <a:rPr lang="en-US"/>
              <a:t>"Community Favorites" (users with consistently high upvotes).</a:t>
            </a:r>
          </a:p>
          <a:p>
            <a:pPr marL="914400">
              <a:buFont typeface="Arial"/>
              <a:buChar char="•"/>
            </a:pPr>
            <a:r>
              <a:rPr lang="en-US"/>
              <a:t>"Controversial Contributors" (users with notable downvotes alongside activity).</a:t>
            </a:r>
            <a:br>
              <a:rPr lang="en-US">
                <a:cs typeface="+mn-lt"/>
              </a:rPr>
            </a:br>
            <a:r>
              <a:rPr lang="en-US"/>
              <a:t>4. Random Sampling</a:t>
            </a:r>
          </a:p>
          <a:p>
            <a:pPr>
              <a:buFont typeface="Arial"/>
              <a:buChar char="•"/>
            </a:pPr>
            <a:r>
              <a:rPr lang="en-US"/>
              <a:t>Why Use Random Sampling?</a:t>
            </a:r>
          </a:p>
          <a:p>
            <a:pPr lvl="1">
              <a:buFont typeface="Arial"/>
              <a:buChar char="•"/>
            </a:pPr>
            <a:r>
              <a:rPr lang="en-US"/>
              <a:t>Prevents overrepresentation of specific user types, such as highly active or long-term users.</a:t>
            </a:r>
          </a:p>
          <a:p>
            <a:pPr lvl="1">
              <a:buFont typeface="Arial"/>
              <a:buChar char="•"/>
            </a:pPr>
            <a:r>
              <a:rPr lang="en-US"/>
              <a:t>Ensures that the dataset is diverse and balanced, representing a fair cross-section of all user types.</a:t>
            </a:r>
          </a:p>
          <a:p>
            <a:pPr>
              <a:buFont typeface="Arial"/>
              <a:buChar char="•"/>
            </a:pPr>
            <a:r>
              <a:rPr lang="en-US"/>
              <a:t>Outcome:</a:t>
            </a:r>
          </a:p>
          <a:p>
            <a:pPr lvl="1">
              <a:buFont typeface="Arial"/>
              <a:buChar char="•"/>
            </a:pPr>
            <a:r>
              <a:rPr lang="en-US"/>
              <a:t>Provides a robust foundation for clustering, ensuring the resulting archetypes are both meaningful and representative of the broader user base.</a:t>
            </a:r>
          </a:p>
          <a:p>
            <a:pPr marL="1085850" lvl="2" indent="-171450">
              <a:buFont typeface="Arial"/>
              <a:buChar char="•"/>
            </a:pPr>
            <a:endParaRPr lang="en-US">
              <a:cs typeface="+mn-lt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41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Aarav- This structured approach—from data preprocessing to visualization—enabled the creation of </a:t>
            </a:r>
            <a:r>
              <a:rPr lang="en-US" b="1"/>
              <a:t>distinct, actionable user profiles</a:t>
            </a:r>
            <a:r>
              <a:rPr lang="en-US"/>
              <a:t> that could directly inform strategies to enhance engagement and user experience on Math Stack Exchange.</a:t>
            </a:r>
          </a:p>
          <a:p>
            <a:r>
              <a:rPr lang="en-US"/>
              <a:t>The right diagram:</a:t>
            </a:r>
          </a:p>
          <a:p>
            <a:r>
              <a:rPr lang="en-US"/>
              <a:t>Data processing- Used data processing to clean and normalize the data to ensure accuracy and comparability.</a:t>
            </a:r>
          </a:p>
          <a:p>
            <a:r>
              <a:rPr lang="en-US">
                <a:cs typeface="+mn-lt"/>
              </a:rPr>
              <a:t>Clustering- Used hierarchical clustering methods (single and complete linkage) to form user groups</a:t>
            </a:r>
          </a:p>
          <a:p>
            <a:r>
              <a:rPr lang="en-US">
                <a:cs typeface="+mn-lt"/>
              </a:rPr>
              <a:t>Archetype assignment- Used this to define meaningful user profiles based on feature means and clustering characteristics.</a:t>
            </a:r>
          </a:p>
          <a:p>
            <a:r>
              <a:rPr lang="en-US">
                <a:cs typeface="+mn-lt"/>
              </a:rPr>
              <a:t>Visualization- Communicating the insights effectively through charts and plots, bridging the gap between technical analysis and actionable insights.</a:t>
            </a:r>
          </a:p>
          <a:p>
            <a:br>
              <a:rPr lang="en-US">
                <a:cs typeface="+mn-lt"/>
              </a:rPr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Aarav- 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Single linkage merges clusters based on shortest distance which results in elongated, loosely formed clusters.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Complete linkage merges clusters based on maximum distance which forms compact and well-separated clusters.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As you can see in the </a:t>
            </a:r>
            <a:r>
              <a:rPr lang="en-US" err="1">
                <a:latin typeface="Calibri"/>
                <a:ea typeface="Calibri"/>
                <a:cs typeface="Calibri"/>
              </a:rPr>
              <a:t>dendograms</a:t>
            </a:r>
            <a:r>
              <a:rPr lang="en-US">
                <a:latin typeface="Calibri"/>
                <a:ea typeface="Calibri"/>
                <a:cs typeface="Calibri"/>
              </a:rPr>
              <a:t>, the single linkage </a:t>
            </a:r>
            <a:r>
              <a:rPr lang="en-US" err="1">
                <a:latin typeface="Calibri"/>
                <a:ea typeface="Calibri"/>
                <a:cs typeface="Calibri"/>
              </a:rPr>
              <a:t>dendogram</a:t>
            </a:r>
            <a:r>
              <a:rPr lang="en-US">
                <a:latin typeface="Calibri"/>
                <a:ea typeface="Calibri"/>
                <a:cs typeface="Calibri"/>
              </a:rPr>
              <a:t> shows loosely grouped clusters whereas the complete linkage </a:t>
            </a:r>
            <a:r>
              <a:rPr lang="en-US" err="1">
                <a:latin typeface="Calibri"/>
                <a:ea typeface="Calibri"/>
                <a:cs typeface="Calibri"/>
              </a:rPr>
              <a:t>dendogram</a:t>
            </a:r>
            <a:r>
              <a:rPr lang="en-US">
                <a:latin typeface="Calibri"/>
                <a:ea typeface="Calibri"/>
                <a:cs typeface="Calibri"/>
              </a:rPr>
              <a:t> highlights distinct and compact clusters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After analyzing both the </a:t>
            </a:r>
            <a:r>
              <a:rPr lang="en-US" err="1">
                <a:latin typeface="Calibri"/>
                <a:ea typeface="Calibri"/>
                <a:cs typeface="Calibri"/>
              </a:rPr>
              <a:t>dendograms</a:t>
            </a:r>
            <a:r>
              <a:rPr lang="en-US">
                <a:latin typeface="Calibri"/>
                <a:ea typeface="Calibri"/>
                <a:cs typeface="Calibri"/>
              </a:rPr>
              <a:t>, we concluded that complete linkage produced more meaningful clusters for analysis because it is represents a more compact and distinct cluster, it shows better representation for user behavior, it avoids chain effect, and it is more suitable for this dataset. 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92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Aarav- The clustering process revealed four distinct archetypes based on user behavior. Each archetype was defined by analyzing the average normalized values of key features. </a:t>
            </a:r>
          </a:p>
          <a:p>
            <a:r>
              <a:rPr lang="en-US" b="1"/>
              <a:t>Super Contributors: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High levels of engagement, with the highest scores in </a:t>
            </a:r>
            <a:r>
              <a:rPr lang="en-US" err="1"/>
              <a:t>UpVotes</a:t>
            </a:r>
            <a:r>
              <a:rPr lang="en-US"/>
              <a:t>, </a:t>
            </a:r>
            <a:r>
              <a:rPr lang="en-US" err="1"/>
              <a:t>AnswerCount</a:t>
            </a:r>
            <a:r>
              <a:rPr lang="en-US"/>
              <a:t>, and Reputation.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These users are likely experienced contributors who provide high-quality answers and earn community trust.</a:t>
            </a:r>
          </a:p>
          <a:p>
            <a:r>
              <a:rPr lang="en-US" b="1"/>
              <a:t>Knowledge Seekers: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High </a:t>
            </a:r>
            <a:r>
              <a:rPr lang="en-US" err="1"/>
              <a:t>QuestionCount</a:t>
            </a:r>
            <a:r>
              <a:rPr lang="en-US"/>
              <a:t> but low </a:t>
            </a:r>
            <a:r>
              <a:rPr lang="en-US" err="1"/>
              <a:t>UpVotes</a:t>
            </a:r>
            <a:r>
              <a:rPr lang="en-US"/>
              <a:t> and </a:t>
            </a:r>
            <a:r>
              <a:rPr lang="en-US" err="1"/>
              <a:t>AnswerCount</a:t>
            </a:r>
            <a:r>
              <a:rPr lang="en-US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These users primarily come to the platform to ask questions, seeking knowledge rather than contributing answers.</a:t>
            </a:r>
          </a:p>
          <a:p>
            <a:r>
              <a:rPr lang="en-US" b="1"/>
              <a:t>Commentators: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High levels of </a:t>
            </a:r>
            <a:r>
              <a:rPr lang="en-US" err="1"/>
              <a:t>TotalCommentCount</a:t>
            </a:r>
            <a:r>
              <a:rPr lang="en-US"/>
              <a:t> and moderate </a:t>
            </a:r>
            <a:r>
              <a:rPr lang="en-US" err="1"/>
              <a:t>UpVotes</a:t>
            </a:r>
            <a:r>
              <a:rPr lang="en-US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These users engage in discussions and clarifications through comments rather than asking questions or answering.</a:t>
            </a:r>
          </a:p>
          <a:p>
            <a:r>
              <a:rPr lang="en-US" b="1"/>
              <a:t>Observers: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Low activity across all metrics, including Reputation, </a:t>
            </a:r>
            <a:r>
              <a:rPr lang="en-US" err="1"/>
              <a:t>UpVotes</a:t>
            </a:r>
            <a:r>
              <a:rPr lang="en-US"/>
              <a:t>, </a:t>
            </a:r>
            <a:r>
              <a:rPr lang="en-US" err="1"/>
              <a:t>QuestionCount</a:t>
            </a:r>
            <a:r>
              <a:rPr lang="en-US"/>
              <a:t>, and </a:t>
            </a:r>
            <a:r>
              <a:rPr lang="en-US" err="1"/>
              <a:t>AnswerCount</a:t>
            </a:r>
            <a:r>
              <a:rPr lang="en-US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These users likely browse the platform without actively engaging.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9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Peherr- 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Scatter plots for </a:t>
            </a:r>
            <a:r>
              <a:rPr lang="en-US" b="1"/>
              <a:t>single linkage</a:t>
            </a:r>
            <a:r>
              <a:rPr lang="en-US"/>
              <a:t> and </a:t>
            </a:r>
            <a:r>
              <a:rPr lang="en-US" b="1"/>
              <a:t>complete linkage</a:t>
            </a:r>
            <a:r>
              <a:rPr lang="en-US"/>
              <a:t> visually show the clustering results, with users plotted based on normalized features (e.g., Reputation, </a:t>
            </a:r>
            <a:r>
              <a:rPr lang="en-US" err="1"/>
              <a:t>UpVotes</a:t>
            </a:r>
            <a:r>
              <a:rPr lang="en-US"/>
              <a:t>).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Clusters are color-coded to represent the four archetypes.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complete linkage scatter plot</a:t>
            </a:r>
            <a:r>
              <a:rPr lang="en-US"/>
              <a:t> highlights tighter, well-separated clusters, making the archetypes more distinct.</a:t>
            </a:r>
          </a:p>
          <a:p>
            <a:br>
              <a:rPr lang="en-US">
                <a:latin typeface="Calibri"/>
                <a:ea typeface="Calibri"/>
                <a:cs typeface="Calibri"/>
              </a:rPr>
            </a:b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0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Peherr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3D07-530E-644F-A54C-730DB662F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6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63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3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1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5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6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2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0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1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9.jpe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Video 25" descr="Different Hand Drawn Graphs">
            <a:extLst>
              <a:ext uri="{FF2B5EF4-FFF2-40B4-BE49-F238E27FC236}">
                <a16:creationId xmlns:a16="http://schemas.microsoft.com/office/drawing/2014/main" id="{91CC6693-5A8B-CCF5-B5CF-5027488DFD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71958-8120-6B3E-838C-59859C884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Clustering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BD1AB-6009-6D5E-F5E6-4DB14417C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Uday </a:t>
            </a:r>
            <a:r>
              <a:rPr lang="en-US" sz="2000" err="1">
                <a:solidFill>
                  <a:schemeClr val="bg1"/>
                </a:solidFill>
              </a:rPr>
              <a:t>Bagaria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Peherr</a:t>
            </a:r>
            <a:r>
              <a:rPr lang="en-US" sz="2000">
                <a:solidFill>
                  <a:schemeClr val="bg1"/>
                </a:solidFill>
              </a:rPr>
              <a:t> Shah, Aarav Gandhi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3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EB0A7-A91C-56F1-6F7A-E220A8F6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Insights and Final Takeaways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BB2B-8504-0749-A406-D25E3E0F8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/>
              <a:t>Analyzed user behavior and engagement: </a:t>
            </a:r>
            <a:r>
              <a:rPr lang="en-US" sz="1400"/>
              <a:t>Normalized metrics revealed key patterns in activity.</a:t>
            </a:r>
          </a:p>
          <a:p>
            <a:pPr>
              <a:lnSpc>
                <a:spcPct val="100000"/>
              </a:lnSpc>
            </a:pPr>
            <a:r>
              <a:rPr lang="en-US" sz="1400" b="1"/>
              <a:t>Grouped users into distinct archetypes: </a:t>
            </a:r>
            <a:r>
              <a:rPr lang="en-US" sz="1400"/>
              <a:t>Clustering defined clear groups like Super Contributors and Observers.</a:t>
            </a:r>
          </a:p>
          <a:p>
            <a:pPr>
              <a:lnSpc>
                <a:spcPct val="100000"/>
              </a:lnSpc>
            </a:pPr>
            <a:r>
              <a:rPr lang="en-US" sz="1400" b="1"/>
              <a:t>Extracted activity metrics via SQL: </a:t>
            </a:r>
            <a:r>
              <a:rPr lang="en-US" sz="1400"/>
              <a:t>Leveraged structured data to inform clustering analysis.</a:t>
            </a:r>
          </a:p>
          <a:p>
            <a:pPr>
              <a:lnSpc>
                <a:spcPct val="100000"/>
              </a:lnSpc>
            </a:pPr>
            <a:r>
              <a:rPr lang="en-US" sz="1400" b="1"/>
              <a:t>Applied clustering to find patterns: </a:t>
            </a:r>
            <a:r>
              <a:rPr lang="en-US" sz="1400"/>
              <a:t>Single and complete linkage consistently highlighted user behaviors.</a:t>
            </a:r>
          </a:p>
          <a:p>
            <a:pPr>
              <a:lnSpc>
                <a:spcPct val="100000"/>
              </a:lnSpc>
            </a:pPr>
            <a:r>
              <a:rPr lang="en-US" sz="1400" b="1"/>
              <a:t>Created actionable user profiles: </a:t>
            </a:r>
            <a:r>
              <a:rPr lang="en-US" sz="1400"/>
              <a:t>Cluster summaries provided a foundation for tailored engagement strategies.</a:t>
            </a:r>
          </a:p>
          <a:p>
            <a:pPr>
              <a:lnSpc>
                <a:spcPct val="100000"/>
              </a:lnSpc>
            </a:pPr>
            <a:r>
              <a:rPr lang="en-US" sz="1400" b="1"/>
              <a:t>Informed strategies for platform improvement: </a:t>
            </a:r>
            <a:r>
              <a:rPr lang="en-US" sz="1400"/>
              <a:t>Insights guide actions to increase participation and reward contributors.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ED0159C-9A42-AA87-37F3-6A356CD3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882" y="1423841"/>
            <a:ext cx="4930812" cy="46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9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B9011-15D7-BA34-83C5-EED83D9C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Appendix - SQL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AF7114-6500-6237-8BF5-EF471C3C5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24" y="2091095"/>
            <a:ext cx="9725416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1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1E1E1-0399-1074-C80B-6B841DF9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Appendix - Python</a:t>
            </a:r>
          </a:p>
        </p:txBody>
      </p:sp>
      <p:sp>
        <p:nvSpPr>
          <p:cNvPr id="59" name="Rectangle: Rounded Corners 34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2823D1-F648-FEA7-6FF2-FBE5AA45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32" b="-3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5A88CE-51E5-5320-5176-D1A78122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697" b="-1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2B660-D214-55B6-DAA2-457CB942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1"/>
          <a:stretch/>
        </p:blipFill>
        <p:spPr>
          <a:xfrm>
            <a:off x="2438399" y="275810"/>
            <a:ext cx="7667339" cy="1665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E48C0F-CD5E-1A4B-79D9-8F5A3A84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8" y="1990310"/>
            <a:ext cx="7667339" cy="1763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A19AA4-740F-8E62-CD22-39B642912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99" y="3802782"/>
            <a:ext cx="7667339" cy="27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D5EEB3-8C7C-DD63-F676-01FB77F2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9963" cy="4152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8F3D89-F8DE-DDF8-2269-BFF0140B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41"/>
          <a:stretch/>
        </p:blipFill>
        <p:spPr>
          <a:xfrm>
            <a:off x="5022270" y="2958893"/>
            <a:ext cx="7169730" cy="38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5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2D79E-18C5-3218-1531-69746B92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Project 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2818C0-3473-B031-FB08-DB6C88022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59277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490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B6461-4D9E-0C99-5575-DB174171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What the SQL code did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23713-0753-092A-5F86-F23720DDF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1. Extracted 1000 random users.</a:t>
            </a:r>
          </a:p>
          <a:p>
            <a:pPr marL="0" indent="0">
              <a:buNone/>
            </a:pPr>
            <a:r>
              <a:rPr lang="en-US"/>
              <a:t>2. Queried data from Users table.</a:t>
            </a:r>
          </a:p>
          <a:p>
            <a:pPr marL="0" indent="0">
              <a:buNone/>
            </a:pPr>
            <a:r>
              <a:rPr lang="en-US"/>
              <a:t>3. Used LEFT JOIN to merge tables.</a:t>
            </a:r>
          </a:p>
          <a:p>
            <a:pPr marL="0" indent="0">
              <a:buNone/>
            </a:pPr>
            <a:r>
              <a:rPr lang="en-US"/>
              <a:t>4.  Identified behavioral patterns and attributes of the users</a:t>
            </a:r>
          </a:p>
          <a:p>
            <a:pPr marL="0" indent="0">
              <a:buNone/>
            </a:pPr>
            <a:r>
              <a:rPr lang="en-US"/>
              <a:t>5. Aggregated post data (questions, answers, comments).</a:t>
            </a:r>
          </a:p>
          <a:p>
            <a:pPr marL="0" indent="0">
              <a:buNone/>
            </a:pPr>
            <a:r>
              <a:rPr lang="en-US"/>
              <a:t>6. Filtered users with missing reputation.</a:t>
            </a:r>
          </a:p>
          <a:p>
            <a:pPr marL="0" indent="0">
              <a:buNone/>
            </a:pPr>
            <a:r>
              <a:rPr lang="en-US"/>
              <a:t>7. Randomized results using ORDER BY NEWID().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B4D6465E-C76B-6AA3-10FB-C0077782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534" y="630936"/>
            <a:ext cx="2198216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2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2233-BEA1-0507-0035-4A465A87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we chose these columns?</a:t>
            </a:r>
          </a:p>
        </p:txBody>
      </p:sp>
      <p:graphicFrame>
        <p:nvGraphicFramePr>
          <p:cNvPr id="1031" name="Content Placeholder 2">
            <a:extLst>
              <a:ext uri="{FF2B5EF4-FFF2-40B4-BE49-F238E27FC236}">
                <a16:creationId xmlns:a16="http://schemas.microsoft.com/office/drawing/2014/main" id="{7859B9EE-8FEC-AB06-72DE-2D7EEA1BC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4089664"/>
              </p:ext>
            </p:extLst>
          </p:nvPr>
        </p:nvGraphicFramePr>
        <p:xfrm>
          <a:off x="748145" y="1981200"/>
          <a:ext cx="10971639" cy="453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Chat outline">
            <a:extLst>
              <a:ext uri="{FF2B5EF4-FFF2-40B4-BE49-F238E27FC236}">
                <a16:creationId xmlns:a16="http://schemas.microsoft.com/office/drawing/2014/main" id="{662C026A-6832-FAF5-25EF-086286DB7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432" y="3037209"/>
            <a:ext cx="914400" cy="914400"/>
          </a:xfrm>
          <a:prstGeom prst="rect">
            <a:avLst/>
          </a:prstGeom>
        </p:spPr>
      </p:pic>
      <p:pic>
        <p:nvPicPr>
          <p:cNvPr id="5" name="Graphic 4" descr="Rating Star outline">
            <a:extLst>
              <a:ext uri="{FF2B5EF4-FFF2-40B4-BE49-F238E27FC236}">
                <a16:creationId xmlns:a16="http://schemas.microsoft.com/office/drawing/2014/main" id="{447D0623-E896-A7F7-8E0C-618D394DFB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2576" y="3190715"/>
            <a:ext cx="914400" cy="914400"/>
          </a:xfrm>
          <a:prstGeom prst="rect">
            <a:avLst/>
          </a:prstGeom>
        </p:spPr>
      </p:pic>
      <p:pic>
        <p:nvPicPr>
          <p:cNvPr id="1026" name="Picture 2" descr="453,600+ Calendar Stock Illustrations, Royalty-Free Vector Graphics &amp; Clip  Art - iStock | Calendar icon, 2021 calendar, 2020 calendar">
            <a:extLst>
              <a:ext uri="{FF2B5EF4-FFF2-40B4-BE49-F238E27FC236}">
                <a16:creationId xmlns:a16="http://schemas.microsoft.com/office/drawing/2014/main" id="{6422BC95-3628-ACED-7E5C-8F51FCF8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35" y="5633556"/>
            <a:ext cx="687740" cy="6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stion Answer Icon Photos, Images &amp; Pictures | Shutterstock">
            <a:extLst>
              <a:ext uri="{FF2B5EF4-FFF2-40B4-BE49-F238E27FC236}">
                <a16:creationId xmlns:a16="http://schemas.microsoft.com/office/drawing/2014/main" id="{2AD5917E-3506-47DF-C7E1-C34D662B4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t="25200" r="16815" b="25200"/>
          <a:stretch/>
        </p:blipFill>
        <p:spPr bwMode="auto">
          <a:xfrm>
            <a:off x="9575291" y="3344221"/>
            <a:ext cx="687740" cy="60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Thumbs Down outline">
            <a:extLst>
              <a:ext uri="{FF2B5EF4-FFF2-40B4-BE49-F238E27FC236}">
                <a16:creationId xmlns:a16="http://schemas.microsoft.com/office/drawing/2014/main" id="{CB05834D-0257-DE9A-7CFB-709EBA7B92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64177" y="5565094"/>
            <a:ext cx="607106" cy="607106"/>
          </a:xfrm>
          <a:prstGeom prst="rect">
            <a:avLst/>
          </a:prstGeom>
        </p:spPr>
      </p:pic>
      <p:pic>
        <p:nvPicPr>
          <p:cNvPr id="19" name="Graphic 18" descr="Thumbs up sign outline">
            <a:extLst>
              <a:ext uri="{FF2B5EF4-FFF2-40B4-BE49-F238E27FC236}">
                <a16:creationId xmlns:a16="http://schemas.microsoft.com/office/drawing/2014/main" id="{C7A9B45C-B57A-1953-A3CA-D9A793D4D8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67554" y="5568696"/>
            <a:ext cx="603504" cy="603504"/>
          </a:xfrm>
          <a:prstGeom prst="rect">
            <a:avLst/>
          </a:prstGeom>
        </p:spPr>
      </p:pic>
      <p:pic>
        <p:nvPicPr>
          <p:cNvPr id="21" name="Graphic 20" descr="Dice outline">
            <a:extLst>
              <a:ext uri="{FF2B5EF4-FFF2-40B4-BE49-F238E27FC236}">
                <a16:creationId xmlns:a16="http://schemas.microsoft.com/office/drawing/2014/main" id="{1F6D9AFE-EDB5-8AD6-79B1-5A1FEF80ED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5430" y="5403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DF2D4-45D5-2B99-81D3-FA3FD60F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Python Analysis for User Clustering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6E3A-19DB-F904-72CC-D1483F8D2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800"/>
              <a:t>Data imported and cleaned for analysis</a:t>
            </a:r>
          </a:p>
          <a:p>
            <a:pPr marL="457200" indent="-457200">
              <a:buAutoNum type="arabicPeriod"/>
            </a:pPr>
            <a:r>
              <a:rPr lang="en-US" sz="1800"/>
              <a:t>Features normalized for clustering process</a:t>
            </a:r>
          </a:p>
          <a:p>
            <a:pPr marL="457200" indent="-457200">
              <a:buAutoNum type="arabicPeriod"/>
            </a:pPr>
            <a:r>
              <a:rPr lang="en-US" sz="1800"/>
              <a:t>Single and complete linkage clustering used</a:t>
            </a:r>
          </a:p>
          <a:p>
            <a:pPr marL="457200" indent="-457200">
              <a:buAutoNum type="arabicPeriod"/>
            </a:pPr>
            <a:r>
              <a:rPr lang="en-US" sz="1800"/>
              <a:t>Cluster profiles analyzed using feature means</a:t>
            </a:r>
          </a:p>
          <a:p>
            <a:pPr marL="457200" indent="-457200">
              <a:buAutoNum type="arabicPeriod"/>
            </a:pPr>
            <a:r>
              <a:rPr lang="en-US" sz="1800"/>
              <a:t>Archetypes assigned to clusters with logic</a:t>
            </a:r>
          </a:p>
          <a:p>
            <a:pPr marL="457200" indent="-457200">
              <a:buAutoNum type="arabicPeriod"/>
            </a:pPr>
            <a:r>
              <a:rPr lang="en-US" sz="1800"/>
              <a:t>Visualized data with bar/scatter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FC977-61B1-C51D-6E75-5527F38A2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664" y="630936"/>
            <a:ext cx="2211957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6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347AF-8CFA-6911-63EC-57975CCA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2700"/>
              <a:t>Clustering Methods: Single and Complete Linkage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0E47-7046-5B85-9265-BE42042FE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/>
              <a:t>Single linkage merges clusters based on shortest distance</a:t>
            </a:r>
          </a:p>
          <a:p>
            <a:pPr>
              <a:lnSpc>
                <a:spcPct val="100000"/>
              </a:lnSpc>
            </a:pPr>
            <a:r>
              <a:rPr lang="en-US" sz="1600"/>
              <a:t>Complete linkage merges clusters based on maximum distance</a:t>
            </a:r>
          </a:p>
          <a:p>
            <a:pPr>
              <a:lnSpc>
                <a:spcPct val="100000"/>
              </a:lnSpc>
            </a:pPr>
            <a:r>
              <a:rPr lang="en-US" sz="1600"/>
              <a:t>Both methods cluster based on user features</a:t>
            </a:r>
          </a:p>
          <a:p>
            <a:pPr>
              <a:lnSpc>
                <a:spcPct val="100000"/>
              </a:lnSpc>
            </a:pPr>
            <a:r>
              <a:rPr lang="en-US" sz="1600"/>
              <a:t>Compared results to identify stable archetypes</a:t>
            </a:r>
          </a:p>
          <a:p>
            <a:pPr>
              <a:lnSpc>
                <a:spcPct val="100000"/>
              </a:lnSpc>
            </a:pPr>
            <a:r>
              <a:rPr lang="en-US" sz="1600"/>
              <a:t>Four clusters identified in both methods</a:t>
            </a:r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7D9C3E5-25D1-1F18-4661-364FDEA7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20" y="2729397"/>
            <a:ext cx="4889634" cy="3483864"/>
          </a:xfrm>
          <a:prstGeom prst="rect">
            <a:avLst/>
          </a:prstGeom>
        </p:spPr>
      </p:pic>
      <p:pic>
        <p:nvPicPr>
          <p:cNvPr id="5" name="Picture 4" descr="A graph with orange lines and numbers&#10;&#10;Description automatically generated">
            <a:extLst>
              <a:ext uri="{FF2B5EF4-FFF2-40B4-BE49-F238E27FC236}">
                <a16:creationId xmlns:a16="http://schemas.microsoft.com/office/drawing/2014/main" id="{AE22EBB7-338B-F2B7-FD13-04C43560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97" y="2729397"/>
            <a:ext cx="4906850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1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9225C-B385-D084-295C-DC6C37BE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/>
              <a:t>Assigning Archetypes to Clusters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A829E-83FE-4329-F825-EFA30B36E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156780" cy="3438352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/>
              <a:t>Used feature means for archetype logic</a:t>
            </a:r>
          </a:p>
          <a:p>
            <a:pPr>
              <a:lnSpc>
                <a:spcPct val="100000"/>
              </a:lnSpc>
            </a:pPr>
            <a:r>
              <a:rPr lang="en-US" sz="2000"/>
              <a:t>Cluster 0: "Knowledge Seekers" (many questions)</a:t>
            </a:r>
          </a:p>
          <a:p>
            <a:pPr>
              <a:lnSpc>
                <a:spcPct val="100000"/>
              </a:lnSpc>
            </a:pPr>
            <a:r>
              <a:rPr lang="en-US" sz="2000"/>
              <a:t>Cluster 1: "Engaged Commenters" (comments-focused)</a:t>
            </a:r>
          </a:p>
          <a:p>
            <a:pPr>
              <a:lnSpc>
                <a:spcPct val="100000"/>
              </a:lnSpc>
            </a:pPr>
            <a:r>
              <a:rPr lang="en-US" sz="2000"/>
              <a:t>Cluster 2: "Super Contributors" (active users)</a:t>
            </a:r>
          </a:p>
          <a:p>
            <a:pPr>
              <a:lnSpc>
                <a:spcPct val="100000"/>
              </a:lnSpc>
            </a:pPr>
            <a:r>
              <a:rPr lang="en-US" sz="2000"/>
              <a:t>Cluster 3: "Observers" (low engagement)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96F91-E635-79CF-F46C-2A30F70E1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67" y="1398386"/>
            <a:ext cx="6921940" cy="41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4E8F40FE-293C-453F-B8A6-427899356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809B8-198C-C6E4-98AE-FB2AA43F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1645139"/>
          </a:xfrm>
        </p:spPr>
        <p:txBody>
          <a:bodyPr anchor="b">
            <a:normAutofit/>
          </a:bodyPr>
          <a:lstStyle/>
          <a:p>
            <a:r>
              <a:rPr lang="en-US" sz="3800"/>
              <a:t>Scatter Plot Insights</a:t>
            </a:r>
            <a:endParaRPr lang="en-US" sz="3800" b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1EABE0-FA8E-49A5-A966-F0539111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6384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A3E26D-73B1-468C-B97B-BC1815959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2712821"/>
            <a:ext cx="3975945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015D-2599-DBFE-DC61-5A48C6F88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942520"/>
            <a:ext cx="4114800" cy="32458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Visualize user behavior across features</a:t>
            </a:r>
          </a:p>
          <a:p>
            <a:pPr>
              <a:lnSpc>
                <a:spcPct val="100000"/>
              </a:lnSpc>
            </a:pPr>
            <a:r>
              <a:rPr lang="en-US" sz="1700"/>
              <a:t>Example: Reputation vs. QuestionCount</a:t>
            </a:r>
          </a:p>
          <a:p>
            <a:pPr>
              <a:lnSpc>
                <a:spcPct val="100000"/>
              </a:lnSpc>
            </a:pPr>
            <a:r>
              <a:rPr lang="en-US" sz="1700"/>
              <a:t>Highlights activity levels and engagement</a:t>
            </a:r>
          </a:p>
          <a:p>
            <a:pPr>
              <a:lnSpc>
                <a:spcPct val="100000"/>
              </a:lnSpc>
            </a:pPr>
            <a:r>
              <a:rPr lang="en-US" sz="1700"/>
              <a:t>Shows cluster separations and overlaps</a:t>
            </a:r>
          </a:p>
          <a:p>
            <a:pPr>
              <a:lnSpc>
                <a:spcPct val="100000"/>
              </a:lnSpc>
            </a:pPr>
            <a:r>
              <a:rPr lang="en-US" sz="1700"/>
              <a:t>Supports archetype conclusions with evidence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8B4D2-C0B1-4336-D277-D71D681F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702689"/>
            <a:ext cx="3246120" cy="2540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1128F-957C-7B47-F750-9BBACE2DA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16" y="706746"/>
            <a:ext cx="3246120" cy="253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85F3E-FBE7-615C-886F-8140DA7C8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2" y="3584533"/>
            <a:ext cx="3246120" cy="246705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E3F3B71-E3B9-3FBD-7594-5759B5203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916" y="3579140"/>
            <a:ext cx="3246120" cy="24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5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910FD-450D-8FE2-F7F2-37C7EE0E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Key Python Steps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6FF3C3-FC5B-B275-A4BB-B16EC6514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636502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00347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50007B-EF22-284C-9E13-048937627EE2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1248</Words>
  <Application>Microsoft Macintosh PowerPoint</Application>
  <PresentationFormat>Widescreen</PresentationFormat>
  <Paragraphs>136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Avenir Next LT Pro</vt:lpstr>
      <vt:lpstr>Calibri</vt:lpstr>
      <vt:lpstr>Neue Haas Grotesk Text Pro</vt:lpstr>
      <vt:lpstr>AccentBoxVTI</vt:lpstr>
      <vt:lpstr>Clustering Project</vt:lpstr>
      <vt:lpstr>Project Goal</vt:lpstr>
      <vt:lpstr>What the SQL code did </vt:lpstr>
      <vt:lpstr>Why we chose these columns?</vt:lpstr>
      <vt:lpstr>Python Analysis for User Clustering</vt:lpstr>
      <vt:lpstr>Clustering Methods: Single and Complete Linkage</vt:lpstr>
      <vt:lpstr>Assigning Archetypes to Clusters</vt:lpstr>
      <vt:lpstr>Scatter Plot Insights</vt:lpstr>
      <vt:lpstr>Key Python Steps</vt:lpstr>
      <vt:lpstr>Insights and Final Takeaways</vt:lpstr>
      <vt:lpstr>Appendix - SQL</vt:lpstr>
      <vt:lpstr>Appendix - Python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Uday Bagaria</dc:creator>
  <cp:lastModifiedBy>Uday Bagaria</cp:lastModifiedBy>
  <cp:revision>1</cp:revision>
  <dcterms:created xsi:type="dcterms:W3CDTF">2024-11-20T17:41:07Z</dcterms:created>
  <dcterms:modified xsi:type="dcterms:W3CDTF">2024-12-03T05:23:07Z</dcterms:modified>
</cp:coreProperties>
</file>